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  <p:sldMasterId id="2147483724" r:id="rId2"/>
  </p:sldMasterIdLst>
  <p:notesMasterIdLst>
    <p:notesMasterId r:id="rId23"/>
  </p:notesMasterIdLst>
  <p:sldIdLst>
    <p:sldId id="256" r:id="rId3"/>
    <p:sldId id="280" r:id="rId4"/>
    <p:sldId id="258" r:id="rId5"/>
    <p:sldId id="260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282" r:id="rId2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4"/>
      <p:bold r:id="rId25"/>
      <p:italic r:id="rId26"/>
      <p:boldItalic r:id="rId27"/>
    </p:embeddedFont>
    <p:embeddedFont>
      <p:font typeface="Barlow Condensed" panose="00000506000000000000" pitchFamily="2" charset="0"/>
      <p:regular r:id="rId28"/>
      <p:bold r:id="rId29"/>
      <p:italic r:id="rId30"/>
      <p:boldItalic r:id="rId31"/>
    </p:embeddedFont>
    <p:embeddedFont>
      <p:font typeface="Barlow Condensed Light" panose="00000406000000000000" pitchFamily="2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Rozha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3"/>
    <a:srgbClr val="EDEDED"/>
    <a:srgbClr val="C1CFE1"/>
    <a:srgbClr val="9ED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B5FB6C-6356-4FF9-A9FA-230B412D89C5}">
  <a:tblStyle styleId="{06B5FB6C-6356-4FF9-A9FA-230B412D89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43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97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212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33b2d619d_0_13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33b2d619d_0_13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917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27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116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4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593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152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017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35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a33b2d619d_0_14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a33b2d619d_0_14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a33b2d619d_0_14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a33b2d619d_0_14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33b2d619d_0_13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33b2d619d_0_13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33b2d619d_0_13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33b2d619d_0_13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0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04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58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61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2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Condensed"/>
              <a:buNone/>
              <a:defRPr sz="14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" name="Google Shape;83;p11"/>
          <p:cNvSpPr/>
          <p:nvPr/>
        </p:nvSpPr>
        <p:spPr>
          <a:xfrm>
            <a:off x="611000" y="2609200"/>
            <a:ext cx="8639800" cy="2759025"/>
          </a:xfrm>
          <a:custGeom>
            <a:avLst/>
            <a:gdLst/>
            <a:ahLst/>
            <a:cxnLst/>
            <a:rect l="l" t="t" r="r" b="b"/>
            <a:pathLst>
              <a:path w="345592" h="110361" extrusionOk="0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4" name="Google Shape;84;p11"/>
          <p:cNvSpPr/>
          <p:nvPr/>
        </p:nvSpPr>
        <p:spPr>
          <a:xfrm>
            <a:off x="1810975" y="-199750"/>
            <a:ext cx="4193925" cy="1398225"/>
          </a:xfrm>
          <a:custGeom>
            <a:avLst/>
            <a:gdLst/>
            <a:ahLst/>
            <a:cxnLst/>
            <a:rect l="l" t="t" r="r" b="b"/>
            <a:pathLst>
              <a:path w="167757" h="55929" extrusionOk="0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" name="Google Shape;85;p11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" name="Google Shape;86;p1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" name="Google Shape;95;p1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1812158" y="27323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 hasCustomPrompt="1"/>
          </p:nvPr>
        </p:nvSpPr>
        <p:spPr>
          <a:xfrm>
            <a:off x="181215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3" hasCustomPrompt="1"/>
          </p:nvPr>
        </p:nvSpPr>
        <p:spPr>
          <a:xfrm>
            <a:off x="1812158" y="238185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4" hasCustomPrompt="1"/>
          </p:nvPr>
        </p:nvSpPr>
        <p:spPr>
          <a:xfrm>
            <a:off x="181215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5"/>
          </p:nvPr>
        </p:nvSpPr>
        <p:spPr>
          <a:xfrm>
            <a:off x="5086498" y="27323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6"/>
          </p:nvPr>
        </p:nvSpPr>
        <p:spPr>
          <a:xfrm>
            <a:off x="1812158" y="1641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7"/>
          </p:nvPr>
        </p:nvSpPr>
        <p:spPr>
          <a:xfrm>
            <a:off x="1812158" y="3823250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8"/>
          </p:nvPr>
        </p:nvSpPr>
        <p:spPr>
          <a:xfrm>
            <a:off x="5086498" y="1641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9"/>
          </p:nvPr>
        </p:nvSpPr>
        <p:spPr>
          <a:xfrm>
            <a:off x="5086498" y="3823250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649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4" hasCustomPrompt="1"/>
          </p:nvPr>
        </p:nvSpPr>
        <p:spPr>
          <a:xfrm>
            <a:off x="5086498" y="238007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5" hasCustomPrompt="1"/>
          </p:nvPr>
        </p:nvSpPr>
        <p:spPr>
          <a:xfrm>
            <a:off x="508649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81215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181215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508649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8"/>
          </p:nvPr>
        </p:nvSpPr>
        <p:spPr>
          <a:xfrm>
            <a:off x="508649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9"/>
          </p:nvPr>
        </p:nvSpPr>
        <p:spPr>
          <a:xfrm>
            <a:off x="181215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0"/>
          </p:nvPr>
        </p:nvSpPr>
        <p:spPr>
          <a:xfrm>
            <a:off x="508649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3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" name="Google Shape;118;p14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9" name="Google Shape;119;p14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0" name="Google Shape;120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22" name="Google Shape;122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26" name="Google Shape;126;p1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avLst/>
              <a:gdLst/>
              <a:ahLst/>
              <a:cxnLst/>
              <a:rect l="l" t="t" r="r" b="b"/>
              <a:pathLst>
                <a:path w="169786" h="216227" extrusionOk="0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27" name="Google Shape;127;p1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avLst/>
              <a:gdLst/>
              <a:ahLst/>
              <a:cxnLst/>
              <a:rect l="l" t="t" r="r" b="b"/>
              <a:pathLst>
                <a:path w="329584" h="158300" extrusionOk="0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28" name="Google Shape;128;p1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avLst/>
              <a:gdLst/>
              <a:ahLst/>
              <a:cxnLst/>
              <a:rect l="l" t="t" r="r" b="b"/>
              <a:pathLst>
                <a:path w="176776" h="118350" extrusionOk="0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29" name="Google Shape;129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6" name="Google Shape;136;p1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1557925" y="184964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>
            <a:off x="5173355" y="18496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3252150" y="32199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43" name="Google Shape;143;p1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6"/>
          <p:cNvSpPr txBox="1">
            <a:spLocks noGrp="1"/>
          </p:cNvSpPr>
          <p:nvPr>
            <p:ph type="title" idx="6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7" name="Google Shape;147;p17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8" name="Google Shape;148;p17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9" name="Google Shape;149;p1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 idx="2"/>
          </p:nvPr>
        </p:nvSpPr>
        <p:spPr>
          <a:xfrm>
            <a:off x="227152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149617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 idx="3"/>
          </p:nvPr>
        </p:nvSpPr>
        <p:spPr>
          <a:xfrm>
            <a:off x="22715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4"/>
          </p:nvPr>
        </p:nvSpPr>
        <p:spPr>
          <a:xfrm>
            <a:off x="1496175" y="339039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 idx="5"/>
          </p:nvPr>
        </p:nvSpPr>
        <p:spPr>
          <a:xfrm>
            <a:off x="569047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6"/>
          </p:nvPr>
        </p:nvSpPr>
        <p:spPr>
          <a:xfrm>
            <a:off x="491512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7"/>
          </p:nvPr>
        </p:nvSpPr>
        <p:spPr>
          <a:xfrm>
            <a:off x="569047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8"/>
          </p:nvPr>
        </p:nvSpPr>
        <p:spPr>
          <a:xfrm>
            <a:off x="4915125" y="338995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59" name="Google Shape;159;p1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 rot="10800000" flipH="1">
            <a:off x="-74900" y="1635441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2" name="Google Shape;162;p18"/>
          <p:cNvSpPr/>
          <p:nvPr/>
        </p:nvSpPr>
        <p:spPr>
          <a:xfrm rot="10800000" flipH="1">
            <a:off x="-74909" y="-74900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3" name="Google Shape;163;p18"/>
          <p:cNvSpPr/>
          <p:nvPr/>
        </p:nvSpPr>
        <p:spPr>
          <a:xfrm rot="10800000" flipH="1">
            <a:off x="1672891" y="1385757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4" name="Google Shape;164;p1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974300" y="189740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66" name="Google Shape;166;p18"/>
          <p:cNvCxnSpPr/>
          <p:nvPr/>
        </p:nvCxnSpPr>
        <p:spPr>
          <a:xfrm>
            <a:off x="4426663" y="1897400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2607250" y="2777775"/>
            <a:ext cx="3699300" cy="2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-112366" y="-74900"/>
            <a:ext cx="4455825" cy="3945000"/>
          </a:xfrm>
          <a:custGeom>
            <a:avLst/>
            <a:gdLst/>
            <a:ahLst/>
            <a:cxnLst/>
            <a:rect l="l" t="t" r="r" b="b"/>
            <a:pathLst>
              <a:path w="178233" h="157800" extrusionOk="0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0" name="Google Shape;170;p19"/>
          <p:cNvSpPr/>
          <p:nvPr/>
        </p:nvSpPr>
        <p:spPr>
          <a:xfrm>
            <a:off x="3096091" y="-74900"/>
            <a:ext cx="6204650" cy="4232150"/>
          </a:xfrm>
          <a:custGeom>
            <a:avLst/>
            <a:gdLst/>
            <a:ahLst/>
            <a:cxnLst/>
            <a:rect l="l" t="t" r="r" b="b"/>
            <a:pathLst>
              <a:path w="248186" h="169286" extrusionOk="0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1" name="Google Shape;171;p19"/>
          <p:cNvSpPr/>
          <p:nvPr/>
        </p:nvSpPr>
        <p:spPr>
          <a:xfrm>
            <a:off x="-124825" y="2696600"/>
            <a:ext cx="6564300" cy="2559275"/>
          </a:xfrm>
          <a:custGeom>
            <a:avLst/>
            <a:gdLst/>
            <a:ahLst/>
            <a:cxnLst/>
            <a:rect l="l" t="t" r="r" b="b"/>
            <a:pathLst>
              <a:path w="262572" h="102371" extrusionOk="0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2" name="Google Shape;172;p19"/>
          <p:cNvSpPr/>
          <p:nvPr/>
        </p:nvSpPr>
        <p:spPr>
          <a:xfrm>
            <a:off x="5930009" y="3160026"/>
            <a:ext cx="3395700" cy="2134800"/>
          </a:xfrm>
          <a:custGeom>
            <a:avLst/>
            <a:gdLst/>
            <a:ahLst/>
            <a:cxnLst/>
            <a:rect l="l" t="t" r="r" b="b"/>
            <a:pathLst>
              <a:path w="135828" h="85392" extrusionOk="0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73" name="Google Shape;173;p1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1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0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78" name="Google Shape;178;p20"/>
            <p:cNvSpPr/>
            <p:nvPr/>
          </p:nvSpPr>
          <p:spPr>
            <a:xfrm>
              <a:off x="-112366" y="-74900"/>
              <a:ext cx="4455825" cy="3945000"/>
            </a:xfrm>
            <a:custGeom>
              <a:avLst/>
              <a:gdLst/>
              <a:ahLst/>
              <a:cxnLst/>
              <a:rect l="l" t="t" r="r" b="b"/>
              <a:pathLst>
                <a:path w="178233" h="157800" extrusionOk="0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79" name="Google Shape;179;p20"/>
            <p:cNvSpPr/>
            <p:nvPr/>
          </p:nvSpPr>
          <p:spPr>
            <a:xfrm>
              <a:off x="3096091" y="-74900"/>
              <a:ext cx="6204650" cy="4232150"/>
            </a:xfrm>
            <a:custGeom>
              <a:avLst/>
              <a:gdLst/>
              <a:ahLst/>
              <a:cxnLst/>
              <a:rect l="l" t="t" r="r" b="b"/>
              <a:pathLst>
                <a:path w="248186" h="169286" extrusionOk="0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80" name="Google Shape;180;p20"/>
            <p:cNvSpPr/>
            <p:nvPr/>
          </p:nvSpPr>
          <p:spPr>
            <a:xfrm>
              <a:off x="-124834" y="2696591"/>
              <a:ext cx="6579175" cy="2559275"/>
            </a:xfrm>
            <a:custGeom>
              <a:avLst/>
              <a:gdLst/>
              <a:ahLst/>
              <a:cxnLst/>
              <a:rect l="l" t="t" r="r" b="b"/>
              <a:pathLst>
                <a:path w="263167" h="102371" extrusionOk="0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81" name="Google Shape;181;p20"/>
            <p:cNvSpPr/>
            <p:nvPr/>
          </p:nvSpPr>
          <p:spPr>
            <a:xfrm>
              <a:off x="5887625" y="3176625"/>
              <a:ext cx="3449500" cy="2129175"/>
            </a:xfrm>
            <a:custGeom>
              <a:avLst/>
              <a:gdLst/>
              <a:ahLst/>
              <a:cxnLst/>
              <a:rect l="l" t="t" r="r" b="b"/>
              <a:pathLst>
                <a:path w="137980" h="85167" extrusionOk="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82" name="Google Shape;182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-62425" y="-87400"/>
            <a:ext cx="4162700" cy="5280825"/>
          </a:xfrm>
          <a:custGeom>
            <a:avLst/>
            <a:gdLst/>
            <a:ahLst/>
            <a:cxnLst/>
            <a:rect l="l" t="t" r="r" b="b"/>
            <a:pathLst>
              <a:path w="166508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7" name="Google Shape;187;p21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8" name="Google Shape;188;p21"/>
          <p:cNvSpPr/>
          <p:nvPr/>
        </p:nvSpPr>
        <p:spPr>
          <a:xfrm>
            <a:off x="3387250" y="-62425"/>
            <a:ext cx="5826100" cy="5343250"/>
          </a:xfrm>
          <a:custGeom>
            <a:avLst/>
            <a:gdLst/>
            <a:ahLst/>
            <a:cxnLst/>
            <a:rect l="l" t="t" r="r" b="b"/>
            <a:pathLst>
              <a:path w="233044" h="213730" extrusionOk="0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9" name="Google Shape;189;p2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90;p2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4919975" y="-87400"/>
            <a:ext cx="4293375" cy="5280825"/>
          </a:xfrm>
          <a:custGeom>
            <a:avLst/>
            <a:gdLst/>
            <a:ahLst/>
            <a:cxnLst/>
            <a:rect l="l" t="t" r="r" b="b"/>
            <a:pathLst>
              <a:path w="171735" h="211233" extrusionOk="0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4" name="Google Shape;194;p22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5" name="Google Shape;195;p22"/>
          <p:cNvSpPr/>
          <p:nvPr/>
        </p:nvSpPr>
        <p:spPr>
          <a:xfrm>
            <a:off x="-62425" y="-62425"/>
            <a:ext cx="5755225" cy="5343250"/>
          </a:xfrm>
          <a:custGeom>
            <a:avLst/>
            <a:gdLst/>
            <a:ahLst/>
            <a:cxnLst/>
            <a:rect l="l" t="t" r="r" b="b"/>
            <a:pathLst>
              <a:path w="230209" h="213730" extrusionOk="0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6" name="Google Shape;196;p2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2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>
            <a:off x="-62416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1" name="Google Shape;201;p23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02" name="Google Shape;202;p23"/>
          <p:cNvSpPr/>
          <p:nvPr/>
        </p:nvSpPr>
        <p:spPr>
          <a:xfrm>
            <a:off x="3447275" y="-62425"/>
            <a:ext cx="5766075" cy="5343250"/>
          </a:xfrm>
          <a:custGeom>
            <a:avLst/>
            <a:gdLst/>
            <a:ahLst/>
            <a:cxnLst/>
            <a:rect l="l" t="t" r="r" b="b"/>
            <a:pathLst>
              <a:path w="230643" h="213730" extrusionOk="0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3" name="Google Shape;203;p2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415507" y="1754375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1"/>
          </p:nvPr>
        </p:nvSpPr>
        <p:spPr>
          <a:xfrm>
            <a:off x="1283507" y="212123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1415507" y="3204653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3"/>
          </p:nvPr>
        </p:nvSpPr>
        <p:spPr>
          <a:xfrm>
            <a:off x="1283507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4"/>
          </p:nvPr>
        </p:nvSpPr>
        <p:spPr>
          <a:xfrm>
            <a:off x="3777300" y="1754375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5"/>
          </p:nvPr>
        </p:nvSpPr>
        <p:spPr>
          <a:xfrm>
            <a:off x="3638700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6"/>
          </p:nvPr>
        </p:nvSpPr>
        <p:spPr>
          <a:xfrm>
            <a:off x="3777300" y="3204653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7"/>
          </p:nvPr>
        </p:nvSpPr>
        <p:spPr>
          <a:xfrm>
            <a:off x="3638700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 idx="8"/>
          </p:nvPr>
        </p:nvSpPr>
        <p:spPr>
          <a:xfrm>
            <a:off x="6141241" y="1754375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9"/>
          </p:nvPr>
        </p:nvSpPr>
        <p:spPr>
          <a:xfrm>
            <a:off x="5999941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 idx="13"/>
          </p:nvPr>
        </p:nvSpPr>
        <p:spPr>
          <a:xfrm>
            <a:off x="6141241" y="3204653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14"/>
          </p:nvPr>
        </p:nvSpPr>
        <p:spPr>
          <a:xfrm>
            <a:off x="5999941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15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-55980" y="-27995"/>
            <a:ext cx="5691450" cy="5224950"/>
          </a:xfrm>
          <a:custGeom>
            <a:avLst/>
            <a:gdLst/>
            <a:ahLst/>
            <a:cxnLst/>
            <a:rect l="l" t="t" r="r" b="b"/>
            <a:pathLst>
              <a:path w="227658" h="208998" extrusionOk="0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 flipH="1">
            <a:off x="4881322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1" name="Google Shape;221;p24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2" name="Google Shape;222;p2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 idx="2"/>
          </p:nvPr>
        </p:nvSpPr>
        <p:spPr>
          <a:xfrm>
            <a:off x="1603221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1"/>
          </p:nvPr>
        </p:nvSpPr>
        <p:spPr>
          <a:xfrm>
            <a:off x="16139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title" idx="3"/>
          </p:nvPr>
        </p:nvSpPr>
        <p:spPr>
          <a:xfrm>
            <a:off x="1603125" y="30969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4"/>
          </p:nvPr>
        </p:nvSpPr>
        <p:spPr>
          <a:xfrm>
            <a:off x="1613330" y="3483426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title" idx="5"/>
          </p:nvPr>
        </p:nvSpPr>
        <p:spPr>
          <a:xfrm>
            <a:off x="5032000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6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title" idx="7"/>
          </p:nvPr>
        </p:nvSpPr>
        <p:spPr>
          <a:xfrm>
            <a:off x="5022125" y="309712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8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32" name="Google Shape;232;p2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/>
          <p:nvPr/>
        </p:nvSpPr>
        <p:spPr>
          <a:xfrm>
            <a:off x="-218375" y="2550050"/>
            <a:ext cx="4311125" cy="2803650"/>
          </a:xfrm>
          <a:custGeom>
            <a:avLst/>
            <a:gdLst/>
            <a:ahLst/>
            <a:cxnLst/>
            <a:rect l="l" t="t" r="r" b="b"/>
            <a:pathLst>
              <a:path w="172445" h="112146" extrusionOk="0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5" name="Google Shape;235;p25"/>
          <p:cNvSpPr/>
          <p:nvPr/>
        </p:nvSpPr>
        <p:spPr>
          <a:xfrm>
            <a:off x="4278625" y="3457200"/>
            <a:ext cx="4110775" cy="1867125"/>
          </a:xfrm>
          <a:custGeom>
            <a:avLst/>
            <a:gdLst/>
            <a:ahLst/>
            <a:cxnLst/>
            <a:rect l="l" t="t" r="r" b="b"/>
            <a:pathLst>
              <a:path w="164431" h="74685" extrusionOk="0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6" name="Google Shape;236;p25"/>
          <p:cNvSpPr/>
          <p:nvPr/>
        </p:nvSpPr>
        <p:spPr>
          <a:xfrm>
            <a:off x="-227861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7" name="Google Shape;237;p25"/>
          <p:cNvSpPr/>
          <p:nvPr/>
        </p:nvSpPr>
        <p:spPr>
          <a:xfrm>
            <a:off x="5867575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38" name="Google Shape;238;p2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2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636700" y="-16227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3" name="Google Shape;243;p26"/>
          <p:cNvSpPr/>
          <p:nvPr/>
        </p:nvSpPr>
        <p:spPr>
          <a:xfrm>
            <a:off x="600075" y="-199725"/>
            <a:ext cx="8638250" cy="2759025"/>
          </a:xfrm>
          <a:custGeom>
            <a:avLst/>
            <a:gdLst/>
            <a:ahLst/>
            <a:cxnLst/>
            <a:rect l="l" t="t" r="r" b="b"/>
            <a:pathLst>
              <a:path w="345530" h="110361" extrusionOk="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4" name="Google Shape;244;p26"/>
          <p:cNvSpPr/>
          <p:nvPr/>
        </p:nvSpPr>
        <p:spPr>
          <a:xfrm>
            <a:off x="1974642" y="3927350"/>
            <a:ext cx="4028750" cy="1428400"/>
          </a:xfrm>
          <a:custGeom>
            <a:avLst/>
            <a:gdLst/>
            <a:ahLst/>
            <a:cxnLst/>
            <a:rect l="l" t="t" r="r" b="b"/>
            <a:pathLst>
              <a:path w="161150" h="57136" extrusionOk="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5" name="Google Shape;245;p26"/>
          <p:cNvSpPr/>
          <p:nvPr/>
        </p:nvSpPr>
        <p:spPr>
          <a:xfrm>
            <a:off x="-237200" y="-212225"/>
            <a:ext cx="3422675" cy="5580450"/>
          </a:xfrm>
          <a:custGeom>
            <a:avLst/>
            <a:gdLst/>
            <a:ahLst/>
            <a:cxnLst/>
            <a:rect l="l" t="t" r="r" b="b"/>
            <a:pathLst>
              <a:path w="136907" h="223218" extrusionOk="0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46" name="Google Shape;246;p2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2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1" name="Google Shape;251;p27"/>
          <p:cNvSpPr/>
          <p:nvPr/>
        </p:nvSpPr>
        <p:spPr>
          <a:xfrm>
            <a:off x="632825" y="2596700"/>
            <a:ext cx="8605500" cy="2759025"/>
          </a:xfrm>
          <a:custGeom>
            <a:avLst/>
            <a:gdLst/>
            <a:ahLst/>
            <a:cxnLst/>
            <a:rect l="l" t="t" r="r" b="b"/>
            <a:pathLst>
              <a:path w="344220" h="110361" extrusionOk="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2" name="Google Shape;252;p27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3" name="Google Shape;253;p2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55" name="Google Shape;255;p2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8" name="Google Shape;258;p28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9" name="Google Shape;259;p28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0" name="Google Shape;260;p2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2" name="Google Shape;262;p2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65" name="Google Shape;265;p29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6" name="Google Shape;266;p29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7" name="Google Shape;267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2" name="Google Shape;272;p30"/>
          <p:cNvSpPr/>
          <p:nvPr/>
        </p:nvSpPr>
        <p:spPr>
          <a:xfrm>
            <a:off x="545550" y="2596700"/>
            <a:ext cx="8694300" cy="2781500"/>
          </a:xfrm>
          <a:custGeom>
            <a:avLst/>
            <a:gdLst/>
            <a:ahLst/>
            <a:cxnLst/>
            <a:rect l="l" t="t" r="r" b="b"/>
            <a:pathLst>
              <a:path w="347772" h="111260" extrusionOk="0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3" name="Google Shape;273;p30"/>
          <p:cNvSpPr/>
          <p:nvPr/>
        </p:nvSpPr>
        <p:spPr>
          <a:xfrm flipH="1">
            <a:off x="1816614" y="-199750"/>
            <a:ext cx="4203083" cy="139822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4" name="Google Shape;274;p30"/>
          <p:cNvSpPr/>
          <p:nvPr/>
        </p:nvSpPr>
        <p:spPr>
          <a:xfrm>
            <a:off x="-226275" y="-287950"/>
            <a:ext cx="3383225" cy="5656175"/>
          </a:xfrm>
          <a:custGeom>
            <a:avLst/>
            <a:gdLst/>
            <a:ahLst/>
            <a:cxnLst/>
            <a:rect l="l" t="t" r="r" b="b"/>
            <a:pathLst>
              <a:path w="135329" h="226247" extrusionOk="0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75" name="Google Shape;275;p3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3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39730"/>
            </a:srgbClr>
          </a:solidFill>
          <a:ln>
            <a:noFill/>
          </a:ln>
        </p:spPr>
      </p:sp>
      <p:sp>
        <p:nvSpPr>
          <p:cNvPr id="29" name="Google Shape;29;p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280" name="Google Shape;280;p31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81" name="Google Shape;281;p31"/>
            <p:cNvSpPr/>
            <p:nvPr/>
          </p:nvSpPr>
          <p:spPr>
            <a:xfrm>
              <a:off x="-149800" y="1164482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82" name="Google Shape;282;p31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83" name="Google Shape;283;p31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284" name="Google Shape;284;p3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ubTitle" idx="1"/>
          </p:nvPr>
        </p:nvSpPr>
        <p:spPr>
          <a:xfrm>
            <a:off x="1367327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subTitle" idx="2"/>
          </p:nvPr>
        </p:nvSpPr>
        <p:spPr>
          <a:xfrm>
            <a:off x="4675873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87" name="Google Shape;287;p3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1850627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3"/>
          </p:nvPr>
        </p:nvSpPr>
        <p:spPr>
          <a:xfrm>
            <a:off x="5159173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rot="10800000">
            <a:off x="1791252" y="3021182"/>
            <a:ext cx="7428100" cy="2272125"/>
          </a:xfrm>
          <a:custGeom>
            <a:avLst/>
            <a:gdLst/>
            <a:ahLst/>
            <a:cxnLst/>
            <a:rect l="l" t="t" r="r" b="b"/>
            <a:pathLst>
              <a:path w="297124" h="90885" extrusionOk="0">
                <a:moveTo>
                  <a:pt x="0" y="90885"/>
                </a:moveTo>
                <a:lnTo>
                  <a:pt x="0" y="80897"/>
                </a:lnTo>
                <a:lnTo>
                  <a:pt x="0" y="0"/>
                </a:lnTo>
                <a:lnTo>
                  <a:pt x="297124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3" name="Google Shape;293;p32"/>
          <p:cNvSpPr/>
          <p:nvPr/>
        </p:nvSpPr>
        <p:spPr>
          <a:xfrm rot="10800000">
            <a:off x="3710841" y="-90416"/>
            <a:ext cx="5480575" cy="4128825"/>
          </a:xfrm>
          <a:custGeom>
            <a:avLst/>
            <a:gdLst/>
            <a:ahLst/>
            <a:cxnLst/>
            <a:rect l="l" t="t" r="r" b="b"/>
            <a:pathLst>
              <a:path w="219223" h="165153" extrusionOk="0">
                <a:moveTo>
                  <a:pt x="0" y="40311"/>
                </a:moveTo>
                <a:lnTo>
                  <a:pt x="0" y="165153"/>
                </a:lnTo>
                <a:lnTo>
                  <a:pt x="219223" y="165153"/>
                </a:lnTo>
                <a:lnTo>
                  <a:pt x="123872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4" name="Google Shape;294;p32"/>
          <p:cNvSpPr/>
          <p:nvPr/>
        </p:nvSpPr>
        <p:spPr>
          <a:xfrm>
            <a:off x="-137325" y="961300"/>
            <a:ext cx="3731225" cy="4344500"/>
          </a:xfrm>
          <a:custGeom>
            <a:avLst/>
            <a:gdLst/>
            <a:ahLst/>
            <a:cxnLst/>
            <a:rect l="l" t="t" r="r" b="b"/>
            <a:pathLst>
              <a:path w="149249" h="173780" extrusionOk="0">
                <a:moveTo>
                  <a:pt x="96194" y="167653"/>
                </a:moveTo>
                <a:lnTo>
                  <a:pt x="0" y="173780"/>
                </a:lnTo>
                <a:lnTo>
                  <a:pt x="0" y="0"/>
                </a:lnTo>
                <a:lnTo>
                  <a:pt x="149249" y="15132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5" name="Google Shape;295;p3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297" name="Google Shape;297;p3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3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301" name="Google Shape;301;p33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02" name="Google Shape;302;p33"/>
            <p:cNvSpPr/>
            <p:nvPr/>
          </p:nvSpPr>
          <p:spPr>
            <a:xfrm>
              <a:off x="-152625" y="1148825"/>
              <a:ext cx="5483400" cy="4144475"/>
            </a:xfrm>
            <a:custGeom>
              <a:avLst/>
              <a:gdLst/>
              <a:ahLst/>
              <a:cxnLst/>
              <a:rect l="l" t="t" r="r" b="b"/>
              <a:pathLst>
                <a:path w="219336" h="165779" extrusionOk="0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03" name="Google Shape;303;p33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04" name="Google Shape;304;p33"/>
            <p:cNvSpPr/>
            <p:nvPr/>
          </p:nvSpPr>
          <p:spPr>
            <a:xfrm>
              <a:off x="2972758" y="401008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05" name="Google Shape;305;p3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body" idx="1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2483550" y="322120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4"/>
          <p:cNvGrpSpPr/>
          <p:nvPr/>
        </p:nvGrpSpPr>
        <p:grpSpPr>
          <a:xfrm rot="10800000" flipH="1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311" name="Google Shape;311;p34"/>
            <p:cNvSpPr/>
            <p:nvPr/>
          </p:nvSpPr>
          <p:spPr>
            <a:xfrm>
              <a:off x="-138833" y="1175449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12" name="Google Shape;312;p34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13" name="Google Shape;313;p34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14" name="Google Shape;314;p3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6" name="Google Shape;316;p3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0" name="Google Shape;320;p35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1" name="Google Shape;321;p35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2" name="Google Shape;322;p35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5" name="Google Shape;325;p36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6" name="Google Shape;326;p36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7" name="Google Shape;327;p36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0" name="Google Shape;330;p37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1" name="Google Shape;331;p37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2" name="Google Shape;332;p37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0" name="Google Shape;340;p40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1" name="Google Shape;341;p40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2" name="Google Shape;342;p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1"/>
          </p:nvPr>
        </p:nvSpPr>
        <p:spPr>
          <a:xfrm>
            <a:off x="2515500" y="3128650"/>
            <a:ext cx="41130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45" name="Google Shape;345;p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9" name="Google Shape;349;p41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0" name="Google Shape;350;p41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1" name="Google Shape;351;p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6" name="Google Shape;356;p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77225" y="-142700"/>
            <a:ext cx="5097150" cy="4065975"/>
          </a:xfrm>
          <a:custGeom>
            <a:avLst/>
            <a:gdLst/>
            <a:ahLst/>
            <a:cxnLst/>
            <a:rect l="l" t="t" r="r" b="b"/>
            <a:pathLst>
              <a:path w="203886" h="162639" extrusionOk="0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1884466" y="-196909"/>
            <a:ext cx="4243962" cy="4121888"/>
          </a:xfrm>
          <a:custGeom>
            <a:avLst/>
            <a:gdLst/>
            <a:ahLst/>
            <a:cxnLst/>
            <a:rect l="l" t="t" r="r" b="b"/>
            <a:pathLst>
              <a:path w="169099" h="164530" extrusionOk="0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" name="Google Shape;36;p5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422548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035895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47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415" name="Google Shape;415;p47"/>
            <p:cNvSpPr/>
            <p:nvPr/>
          </p:nvSpPr>
          <p:spPr>
            <a:xfrm>
              <a:off x="-237175" y="2127600"/>
              <a:ext cx="8462695" cy="3196882"/>
            </a:xfrm>
            <a:custGeom>
              <a:avLst/>
              <a:gdLst/>
              <a:ahLst/>
              <a:cxnLst/>
              <a:rect l="l" t="t" r="r" b="b"/>
              <a:pathLst>
                <a:path w="345064" h="110361" extrusionOk="0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16" name="Google Shape;416;p47"/>
            <p:cNvSpPr/>
            <p:nvPr/>
          </p:nvSpPr>
          <p:spPr>
            <a:xfrm>
              <a:off x="1623100" y="-210720"/>
              <a:ext cx="5122507" cy="1387179"/>
            </a:xfrm>
            <a:custGeom>
              <a:avLst/>
              <a:gdLst/>
              <a:ahLst/>
              <a:cxnLst/>
              <a:rect l="l" t="t" r="r" b="b"/>
              <a:pathLst>
                <a:path w="166789" h="55929" extrusionOk="0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17" name="Google Shape;417;p47"/>
            <p:cNvSpPr/>
            <p:nvPr/>
          </p:nvSpPr>
          <p:spPr>
            <a:xfrm>
              <a:off x="5094677" y="-212225"/>
              <a:ext cx="4156292" cy="5536364"/>
            </a:xfrm>
            <a:custGeom>
              <a:avLst/>
              <a:gdLst/>
              <a:ahLst/>
              <a:cxnLst/>
              <a:rect l="l" t="t" r="r" b="b"/>
              <a:pathLst>
                <a:path w="135329" h="223218" extrusionOk="0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18" name="Google Shape;418;p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421" name="Google Shape;421;p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>
            <a:spLocks noGrp="1"/>
          </p:cNvSpPr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9" name="Google Shape;439;p51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0" name="Google Shape;440;p51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1" name="Google Shape;441;p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1"/>
          <p:cNvSpPr txBox="1">
            <a:spLocks noGrp="1"/>
          </p:cNvSpPr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title" idx="2" hasCustomPrompt="1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 idx="3" hasCustomPrompt="1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51"/>
          <p:cNvSpPr txBox="1">
            <a:spLocks noGrp="1"/>
          </p:cNvSpPr>
          <p:nvPr>
            <p:ph type="title" idx="4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6" name="Google Shape;446;p51"/>
          <p:cNvSpPr txBox="1">
            <a:spLocks noGrp="1"/>
          </p:cNvSpPr>
          <p:nvPr>
            <p:ph type="title" idx="5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7" name="Google Shape;447;p51"/>
          <p:cNvSpPr txBox="1">
            <a:spLocks noGrp="1"/>
          </p:cNvSpPr>
          <p:nvPr>
            <p:ph type="title" idx="6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8" name="Google Shape;448;p51"/>
          <p:cNvSpPr txBox="1">
            <a:spLocks noGrp="1"/>
          </p:cNvSpPr>
          <p:nvPr>
            <p:ph type="title" idx="7" hasCustomPrompt="1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51"/>
          <p:cNvSpPr txBox="1">
            <a:spLocks noGrp="1"/>
          </p:cNvSpPr>
          <p:nvPr>
            <p:ph type="title" idx="8" hasCustomPrompt="1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51"/>
          <p:cNvSpPr txBox="1">
            <a:spLocks noGrp="1"/>
          </p:cNvSpPr>
          <p:nvPr>
            <p:ph type="subTitle" idx="1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51"/>
          <p:cNvSpPr txBox="1">
            <a:spLocks noGrp="1"/>
          </p:cNvSpPr>
          <p:nvPr>
            <p:ph type="subTitle" idx="9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51"/>
          <p:cNvSpPr txBox="1">
            <a:spLocks noGrp="1"/>
          </p:cNvSpPr>
          <p:nvPr>
            <p:ph type="subTitle" idx="13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51"/>
          <p:cNvSpPr txBox="1">
            <a:spLocks noGrp="1"/>
          </p:cNvSpPr>
          <p:nvPr>
            <p:ph type="subTitle" idx="14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title" idx="15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55" name="Google Shape;455;p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69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638" name="Google Shape;638;p69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39" name="Google Shape;639;p69"/>
            <p:cNvSpPr/>
            <p:nvPr/>
          </p:nvSpPr>
          <p:spPr>
            <a:xfrm>
              <a:off x="-149800" y="1164482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40" name="Google Shape;640;p69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641" name="Google Shape;641;p69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642" name="Google Shape;642;p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9"/>
          <p:cNvSpPr txBox="1">
            <a:spLocks noGrp="1"/>
          </p:cNvSpPr>
          <p:nvPr>
            <p:ph type="subTitle" idx="1"/>
          </p:nvPr>
        </p:nvSpPr>
        <p:spPr>
          <a:xfrm>
            <a:off x="1367327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4" name="Google Shape;644;p69"/>
          <p:cNvSpPr txBox="1">
            <a:spLocks noGrp="1"/>
          </p:cNvSpPr>
          <p:nvPr>
            <p:ph type="subTitle" idx="2"/>
          </p:nvPr>
        </p:nvSpPr>
        <p:spPr>
          <a:xfrm>
            <a:off x="4675873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5" name="Google Shape;645;p69"/>
          <p:cNvSpPr txBox="1">
            <a:spLocks noGrp="1"/>
          </p:cNvSpPr>
          <p:nvPr>
            <p:ph type="title"/>
          </p:nvPr>
        </p:nvSpPr>
        <p:spPr>
          <a:xfrm>
            <a:off x="1850627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646" name="Google Shape;646;p69"/>
          <p:cNvSpPr txBox="1">
            <a:spLocks noGrp="1"/>
          </p:cNvSpPr>
          <p:nvPr>
            <p:ph type="title" idx="3"/>
          </p:nvPr>
        </p:nvSpPr>
        <p:spPr>
          <a:xfrm>
            <a:off x="5159173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647" name="Google Shape;647;p69"/>
          <p:cNvSpPr txBox="1">
            <a:spLocks noGrp="1"/>
          </p:cNvSpPr>
          <p:nvPr>
            <p:ph type="title" idx="4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648" name="Google Shape;648;p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72"/>
          <p:cNvGrpSpPr/>
          <p:nvPr/>
        </p:nvGrpSpPr>
        <p:grpSpPr>
          <a:xfrm rot="10800000" flipH="1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674" name="Google Shape;674;p72"/>
            <p:cNvSpPr/>
            <p:nvPr/>
          </p:nvSpPr>
          <p:spPr>
            <a:xfrm>
              <a:off x="-138833" y="1175449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75" name="Google Shape;675;p72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76" name="Google Shape;676;p72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77" name="Google Shape;677;p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72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9" name="Google Shape;679;p7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80" name="Google Shape;680;p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3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4" name="Google Shape;684;p73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85" name="Google Shape;685;p73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6" name="Google Shape;686;p73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4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9" name="Google Shape;689;p74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0" name="Google Shape;690;p74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91" name="Google Shape;691;p74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5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4" name="Google Shape;694;p75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5" name="Google Shape;695;p75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6" name="Google Shape;696;p75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 rot="10800000">
            <a:off x="4185871" y="1390129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" name="Google Shape;47;p6"/>
          <p:cNvSpPr/>
          <p:nvPr/>
        </p:nvSpPr>
        <p:spPr>
          <a:xfrm>
            <a:off x="3047333" y="1337291"/>
            <a:ext cx="4169975" cy="4047325"/>
          </a:xfrm>
          <a:custGeom>
            <a:avLst/>
            <a:gdLst/>
            <a:ahLst/>
            <a:cxnLst/>
            <a:rect l="l" t="t" r="r" b="b"/>
            <a:pathLst>
              <a:path w="166799" h="161893" extrusionOk="0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" name="Google Shape;48;p6"/>
          <p:cNvSpPr/>
          <p:nvPr/>
        </p:nvSpPr>
        <p:spPr>
          <a:xfrm rot="10800000">
            <a:off x="4340321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" name="Google Shape;49;p6"/>
          <p:cNvSpPr/>
          <p:nvPr/>
        </p:nvSpPr>
        <p:spPr>
          <a:xfrm rot="10800000">
            <a:off x="-77229" y="-108125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" name="Google Shape;50;p6"/>
          <p:cNvSpPr/>
          <p:nvPr/>
        </p:nvSpPr>
        <p:spPr>
          <a:xfrm rot="10800000">
            <a:off x="-30883" y="-68915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1" name="Google Shape;51;p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" name="Google Shape;57;p7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" name="Google Shape;58;p7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" name="Google Shape;59;p7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" name="Google Shape;60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-77229" y="-108125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2012454" y="-24395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" name="Google Shape;67;p8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" name="Google Shape;68;p8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" name="Google Shape;69;p8"/>
          <p:cNvSpPr/>
          <p:nvPr/>
        </p:nvSpPr>
        <p:spPr>
          <a:xfrm>
            <a:off x="5472333" y="-13449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0" name="Google Shape;70;p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-237175" y="2127600"/>
            <a:ext cx="8462695" cy="3196882"/>
          </a:xfrm>
          <a:custGeom>
            <a:avLst/>
            <a:gdLst/>
            <a:ahLst/>
            <a:cxnLst/>
            <a:rect l="l" t="t" r="r" b="b"/>
            <a:pathLst>
              <a:path w="345064" h="110361" extrusionOk="0">
                <a:moveTo>
                  <a:pt x="0" y="4994"/>
                </a:moveTo>
                <a:lnTo>
                  <a:pt x="0" y="110361"/>
                </a:lnTo>
                <a:lnTo>
                  <a:pt x="345064" y="110361"/>
                </a:lnTo>
                <a:lnTo>
                  <a:pt x="17877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1623100" y="-210720"/>
            <a:ext cx="5122507" cy="1387179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" name="Google Shape;75;p9"/>
          <p:cNvSpPr/>
          <p:nvPr/>
        </p:nvSpPr>
        <p:spPr>
          <a:xfrm>
            <a:off x="5094677" y="-212225"/>
            <a:ext cx="4156292" cy="5536364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" name="Google Shape;76;p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1886250" y="1105650"/>
            <a:ext cx="53715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zha One"/>
              <a:buNone/>
              <a:defRPr sz="2800">
                <a:solidFill>
                  <a:schemeClr val="hlink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Manjari"/>
              <a:buChar char="●"/>
              <a:defRPr sz="1800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●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●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2" r:id="rId3"/>
    <p:sldLayoutId id="2147483693" r:id="rId4"/>
    <p:sldLayoutId id="2147483695" r:id="rId5"/>
    <p:sldLayoutId id="2147483696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9"/>
          <p:cNvSpPr txBox="1">
            <a:spLocks noGrp="1"/>
          </p:cNvSpPr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 SỞ DỮ LIỆU NÂNG CAO</a:t>
            </a:r>
            <a:endParaRPr sz="4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7" name="Google Shape;707;p79"/>
          <p:cNvSpPr txBox="1">
            <a:spLocks noGrp="1"/>
          </p:cNvSpPr>
          <p:nvPr>
            <p:ph type="subTitle" idx="1"/>
          </p:nvPr>
        </p:nvSpPr>
        <p:spPr>
          <a:xfrm>
            <a:off x="2515499" y="3128650"/>
            <a:ext cx="4203015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– Khoa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 SCHEME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r>
              <a:rPr lang="en-US" sz="1350" b="1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Partition Scheme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định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nghĩa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không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gian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lưu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trữ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của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các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phân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đoạn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.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Ánh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xạ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từng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phân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đoạn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đã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được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định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nghĩa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trong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b="1" i="1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Partition Function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vào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các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b="1" i="1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Filegroup.</a:t>
            </a: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i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-US" sz="1350" b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r>
              <a:rPr lang="en-US" sz="1350" b="1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Filegroup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là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một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tên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logic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để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nhóm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các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data file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chứ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bản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thân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nó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không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chứa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dữ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liệu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. </a:t>
            </a:r>
            <a:r>
              <a:rPr lang="en-US" sz="1350" b="1" i="1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Filegroup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chứa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một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hoặc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nhiều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data file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và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các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data file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này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mới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chứa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dữ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liệu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.</a:t>
            </a:r>
            <a:endParaRPr lang="en-US" sz="1350" b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endParaRPr b="1" i="1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lang="en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C1F5B4-79B3-4895-B1F6-2B9EF5B31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6" y="1684019"/>
            <a:ext cx="54959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22BE30C6-EC8A-418A-BA59-6EAC42440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01327"/>
              </p:ext>
            </p:extLst>
          </p:nvPr>
        </p:nvGraphicFramePr>
        <p:xfrm>
          <a:off x="640078" y="2404878"/>
          <a:ext cx="7863840" cy="1097280"/>
        </p:xfrm>
        <a:graphic>
          <a:graphicData uri="http://schemas.openxmlformats.org/drawingml/2006/table">
            <a:tbl>
              <a:tblPr/>
              <a:tblGrid>
                <a:gridCol w="1154730">
                  <a:extLst>
                    <a:ext uri="{9D8B030D-6E8A-4147-A177-3AD203B41FA5}">
                      <a16:colId xmlns:a16="http://schemas.microsoft.com/office/drawing/2014/main" val="2178324919"/>
                    </a:ext>
                  </a:extLst>
                </a:gridCol>
                <a:gridCol w="1881784">
                  <a:extLst>
                    <a:ext uri="{9D8B030D-6E8A-4147-A177-3AD203B41FA5}">
                      <a16:colId xmlns:a16="http://schemas.microsoft.com/office/drawing/2014/main" val="2360822492"/>
                    </a:ext>
                  </a:extLst>
                </a:gridCol>
                <a:gridCol w="2864637">
                  <a:extLst>
                    <a:ext uri="{9D8B030D-6E8A-4147-A177-3AD203B41FA5}">
                      <a16:colId xmlns:a16="http://schemas.microsoft.com/office/drawing/2014/main" val="142602019"/>
                    </a:ext>
                  </a:extLst>
                </a:gridCol>
                <a:gridCol w="1962689">
                  <a:extLst>
                    <a:ext uri="{9D8B030D-6E8A-4147-A177-3AD203B41FA5}">
                      <a16:colId xmlns:a16="http://schemas.microsoft.com/office/drawing/2014/main" val="8365007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1" i="0" dirty="0" err="1">
                          <a:effectLst/>
                          <a:latin typeface="+mn-lt"/>
                        </a:rPr>
                        <a:t>Partition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1" i="0" dirty="0" err="1">
                          <a:effectLst/>
                          <a:latin typeface="+mn-lt"/>
                        </a:rPr>
                        <a:t>Partition</a:t>
                      </a:r>
                      <a:r>
                        <a:rPr lang="vi-VN" sz="1350" b="1" i="0" dirty="0">
                          <a:effectLst/>
                          <a:latin typeface="+mn-lt"/>
                        </a:rPr>
                        <a:t> 1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1" i="0" dirty="0" err="1">
                          <a:effectLst/>
                          <a:latin typeface="+mn-lt"/>
                        </a:rPr>
                        <a:t>Partition</a:t>
                      </a:r>
                      <a:r>
                        <a:rPr lang="vi-VN" sz="1350" b="1" i="0" dirty="0">
                          <a:effectLst/>
                          <a:latin typeface="+mn-lt"/>
                        </a:rPr>
                        <a:t> 2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1" i="0" dirty="0" err="1">
                          <a:effectLst/>
                          <a:latin typeface="+mn-lt"/>
                        </a:rPr>
                        <a:t>Partition</a:t>
                      </a:r>
                      <a:r>
                        <a:rPr lang="vi-VN" sz="1350" b="1" i="0" dirty="0">
                          <a:effectLst/>
                          <a:latin typeface="+mn-lt"/>
                        </a:rPr>
                        <a:t> 3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5479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0" i="0" dirty="0" err="1">
                          <a:effectLst/>
                          <a:latin typeface="+mn-lt"/>
                        </a:rPr>
                        <a:t>Dải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giá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trị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0" i="0" dirty="0" err="1">
                          <a:effectLst/>
                          <a:latin typeface="+mn-lt"/>
                        </a:rPr>
                        <a:t>giá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trị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&lt; 01/01/2020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0" i="0" dirty="0">
                          <a:effectLst/>
                          <a:latin typeface="+mn-lt"/>
                        </a:rPr>
                        <a:t>01/01/2020 &lt;=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giá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trị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&lt; 01/01/2021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0" i="0" dirty="0">
                          <a:effectLst/>
                          <a:latin typeface="+mn-lt"/>
                        </a:rPr>
                        <a:t>01/01/2021 &lt;=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giá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trị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4105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50" b="0" i="0" dirty="0">
                          <a:effectLst/>
                          <a:latin typeface="+mn-lt"/>
                        </a:rPr>
                        <a:t>Filegroup</a:t>
                      </a:r>
                      <a:endParaRPr lang="vi-VN" sz="1350" b="0" i="0" dirty="0">
                        <a:effectLst/>
                        <a:latin typeface="+mn-lt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50" b="0" i="0" dirty="0">
                          <a:effectLst/>
                          <a:latin typeface="+mn-lt"/>
                        </a:rPr>
                        <a:t>FG1</a:t>
                      </a:r>
                      <a:endParaRPr lang="vi-VN" sz="1350" b="0" i="0" dirty="0">
                        <a:effectLst/>
                        <a:latin typeface="+mn-lt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50" b="0" i="0" dirty="0">
                          <a:effectLst/>
                          <a:latin typeface="+mn-lt"/>
                        </a:rPr>
                        <a:t>FG2</a:t>
                      </a:r>
                      <a:endParaRPr lang="vi-VN" sz="1350" b="0" i="0" dirty="0">
                        <a:effectLst/>
                        <a:latin typeface="+mn-lt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50" b="0" i="0" dirty="0">
                          <a:effectLst/>
                          <a:latin typeface="+mn-lt"/>
                        </a:rPr>
                        <a:t>FG3</a:t>
                      </a:r>
                      <a:endParaRPr lang="vi-VN" sz="1350" b="0" i="0" dirty="0">
                        <a:effectLst/>
                        <a:latin typeface="+mn-lt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1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345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ĐOẠN BẢNG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Sau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khi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thực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hiện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xong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các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bước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trên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, ta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có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thể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b="1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tạo</a:t>
            </a:r>
            <a:r>
              <a:rPr lang="en-US" sz="1350" b="1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b="1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bảng</a:t>
            </a:r>
            <a:r>
              <a:rPr lang="en-US" sz="1350" b="1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và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đồng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thời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b="1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phân</a:t>
            </a:r>
            <a:r>
              <a:rPr lang="en-US" sz="1350" b="1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b="1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đoạn</a:t>
            </a:r>
            <a:r>
              <a:rPr lang="en-US" sz="1350" b="1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nó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.</a:t>
            </a:r>
            <a:endParaRPr lang="en" sz="1800" b="1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cs typeface="Times New Roman" panose="02020603050405020304" pitchFamily="18" charset="0"/>
              <a:sym typeface="Rozha One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" sz="1800" b="1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cs typeface="Times New Roman" panose="02020603050405020304" pitchFamily="18" charset="0"/>
              <a:sym typeface="Rozha One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" sz="1800" b="1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cs typeface="Times New Roman" panose="02020603050405020304" pitchFamily="18" charset="0"/>
              <a:sym typeface="Rozha One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" sz="1800" b="1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cs typeface="Times New Roman" panose="02020603050405020304" pitchFamily="18" charset="0"/>
              <a:sym typeface="Rozha One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" sz="1800" b="1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cs typeface="Times New Roman" panose="02020603050405020304" pitchFamily="18" charset="0"/>
              <a:sym typeface="Rozha One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" sz="1800" b="1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cs typeface="Times New Roman" panose="02020603050405020304" pitchFamily="18" charset="0"/>
              <a:sym typeface="Rozha One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endParaRPr lang="en" sz="1800" b="1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cs typeface="Times New Roman" panose="02020603050405020304" pitchFamily="18" charset="0"/>
              <a:sym typeface="Rozha One"/>
            </a:endParaRPr>
          </a:p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r>
              <a:rPr lang="en" sz="1350" dirty="0">
                <a:solidFill>
                  <a:schemeClr val="dk1"/>
                </a:solidFill>
                <a:uFill>
                  <a:noFill/>
                </a:uFill>
                <a:latin typeface="+mn-lt"/>
                <a:cs typeface="Times New Roman" panose="02020603050405020304" pitchFamily="18" charset="0"/>
                <a:sym typeface="Rozha One"/>
              </a:rPr>
              <a:t>Bảng được phân đoạn thông qua partition scheme </a:t>
            </a:r>
            <a:r>
              <a:rPr lang="en" sz="1350" b="1" i="1" dirty="0">
                <a:solidFill>
                  <a:schemeClr val="dk1"/>
                </a:solidFill>
                <a:uFill>
                  <a:noFill/>
                </a:uFill>
                <a:latin typeface="+mn-lt"/>
                <a:cs typeface="Times New Roman" panose="02020603050405020304" pitchFamily="18" charset="0"/>
                <a:sym typeface="Rozha One"/>
              </a:rPr>
              <a:t>PartitionScheme</a:t>
            </a:r>
            <a:r>
              <a:rPr lang="en" sz="1350" dirty="0">
                <a:solidFill>
                  <a:schemeClr val="dk1"/>
                </a:solidFill>
                <a:uFill>
                  <a:noFill/>
                </a:uFill>
                <a:latin typeface="+mn-lt"/>
                <a:cs typeface="Times New Roman" panose="02020603050405020304" pitchFamily="18" charset="0"/>
                <a:sym typeface="Rozha One"/>
              </a:rPr>
              <a:t> dựa vào partition key là </a:t>
            </a:r>
            <a:r>
              <a:rPr lang="en" sz="1350" b="1" i="1" dirty="0">
                <a:solidFill>
                  <a:schemeClr val="dk1"/>
                </a:solidFill>
                <a:uFill>
                  <a:noFill/>
                </a:uFill>
                <a:latin typeface="+mn-lt"/>
                <a:cs typeface="Times New Roman" panose="02020603050405020304" pitchFamily="18" charset="0"/>
                <a:sym typeface="Rozha One"/>
              </a:rPr>
              <a:t>OrderDate</a:t>
            </a:r>
            <a:r>
              <a:rPr lang="en" sz="1350" dirty="0">
                <a:solidFill>
                  <a:schemeClr val="dk1"/>
                </a:solidFill>
                <a:uFill>
                  <a:noFill/>
                </a:uFill>
                <a:latin typeface="+mn-lt"/>
                <a:cs typeface="Times New Roman" panose="02020603050405020304" pitchFamily="18" charset="0"/>
                <a:sym typeface="Rozha One"/>
              </a:rPr>
              <a:t>. </a:t>
            </a:r>
            <a:endParaRPr sz="1350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3078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D045EE-12EA-448A-8697-9E30062B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581150"/>
            <a:ext cx="39243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98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143000" y="2746192"/>
            <a:ext cx="68580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KĨ THUẬT TRUY VẤN TẠI CLIENT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8" name="Google Shape;748;p83"/>
          <p:cNvSpPr txBox="1">
            <a:spLocks noGrp="1"/>
          </p:cNvSpPr>
          <p:nvPr>
            <p:ph type="title" idx="2"/>
          </p:nvPr>
        </p:nvSpPr>
        <p:spPr>
          <a:xfrm>
            <a:off x="3657600" y="1276877"/>
            <a:ext cx="18288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chemeClr val="accent1"/>
                </a:solidFill>
              </a:rPr>
              <a:t>02</a:t>
            </a:r>
            <a:endParaRPr sz="10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43212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DÙNG SELECT *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4"/>
            <a:ext cx="7717500" cy="3678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-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Trước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khi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thực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hiện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câu truy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vấn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, SQL Server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sẽ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chuyển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đổi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*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thành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tất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cả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các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tên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cột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,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mất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thời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gian hơn khi cung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cấp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sẵn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tên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cột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 trong truy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vấn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Times New Roman" panose="02020603050405020304" pitchFamily="18" charset="0"/>
                <a:sym typeface="Rozha One"/>
              </a:rPr>
              <a:t>.</a:t>
            </a:r>
            <a:endParaRPr lang="vi-VN"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Ví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dụ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: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bảng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Customer (1000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dòng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Sử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dụng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SELECT *</a:t>
            </a:r>
            <a:endParaRPr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SELECT cung cấp sẵn tên cột</a:t>
            </a:r>
            <a:endParaRPr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10BCDE9-0FA7-481D-A683-C976882510A5}"/>
              </a:ext>
            </a:extLst>
          </p:cNvPr>
          <p:cNvSpPr txBox="1"/>
          <p:nvPr/>
        </p:nvSpPr>
        <p:spPr>
          <a:xfrm>
            <a:off x="713250" y="3367024"/>
            <a:ext cx="4633665" cy="1169551"/>
          </a:xfrm>
          <a:prstGeom prst="rect">
            <a:avLst/>
          </a:prstGeom>
          <a:solidFill>
            <a:srgbClr val="C1CFE1"/>
          </a:solidFill>
        </p:spPr>
        <p:txBody>
          <a:bodyPr wrap="squar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CustomerIdentifier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CustomerTelephoneNumber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CustomerName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CustomerStreetAddress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CustomerCity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CustomerState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CustomerZipCode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CustomerCreditRating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PreferredCreditCard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FROM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Customer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54E49-D54D-4A8D-B9A2-DB8CB5BF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2362200"/>
            <a:ext cx="3028950" cy="4191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37AB486-883F-4966-B296-20C794A3B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637" y="3517400"/>
            <a:ext cx="32861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52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685800" y="606925"/>
            <a:ext cx="777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 CHẾ FUNCTION TRONG MỆNH ĐỀ WHERE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4"/>
            <a:ext cx="7717500" cy="3678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- Khi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câu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truy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vấn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sử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dụng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hàm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chức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năng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do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hệ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thống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xác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định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hay do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người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dùng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xác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định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trong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mệnh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đề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b="1" i="1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where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,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thì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mỗi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hang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trong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bảng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sẽ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được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kiểm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tra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dựa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trên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kết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quả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của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hàm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,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hàm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sẽ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được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thực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hiện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theo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từng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hang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một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.</a:t>
            </a:r>
            <a:endParaRPr lang="vi-VN"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Ví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dụ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: </a:t>
            </a:r>
            <a:r>
              <a:rPr lang="vi-VN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ìm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những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mã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hóa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đơn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có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ngày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lập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nhỏ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hơn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ngày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hiện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tại</a:t>
            </a:r>
            <a:r>
              <a:rPr lang="vi-VN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(</a:t>
            </a:r>
            <a:r>
              <a:rPr lang="vi-VN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bảng</a:t>
            </a:r>
            <a:r>
              <a:rPr lang="vi-VN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Order</a:t>
            </a:r>
            <a:r>
              <a:rPr lang="vi-VN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có</a:t>
            </a:r>
            <a:r>
              <a:rPr lang="vi-VN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500000</a:t>
            </a:r>
            <a:r>
              <a:rPr lang="vi-VN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vi-VN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dòng</a:t>
            </a:r>
            <a:r>
              <a:rPr lang="vi-VN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)</a:t>
            </a:r>
            <a:endParaRPr lang="en-US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		</a:t>
            </a:r>
            <a:r>
              <a:rPr lang="en-US" sz="1500" b="1" i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Sử</a:t>
            </a:r>
            <a:r>
              <a:rPr lang="en-US" sz="1500" b="1" i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i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dụng</a:t>
            </a:r>
            <a:r>
              <a:rPr lang="en-US" sz="1500" b="1" i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so </a:t>
            </a:r>
            <a:r>
              <a:rPr lang="en-US" sz="1500" b="1" i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sánh</a:t>
            </a:r>
            <a:r>
              <a:rPr lang="en-US" sz="1500" b="1" i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i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giá</a:t>
            </a:r>
            <a:r>
              <a:rPr lang="en-US" sz="1500" b="1" i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i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trị</a:t>
            </a:r>
            <a:r>
              <a:rPr lang="en-US" sz="1500" b="1" i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i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có</a:t>
            </a:r>
            <a:r>
              <a:rPr lang="en-US" sz="1500" b="1" i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i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trước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10BCDE9-0FA7-481D-A683-C976882510A5}"/>
              </a:ext>
            </a:extLst>
          </p:cNvPr>
          <p:cNvSpPr txBox="1"/>
          <p:nvPr/>
        </p:nvSpPr>
        <p:spPr>
          <a:xfrm>
            <a:off x="713250" y="2310140"/>
            <a:ext cx="2769090" cy="461665"/>
          </a:xfrm>
          <a:prstGeom prst="rect">
            <a:avLst/>
          </a:prstGeom>
          <a:solidFill>
            <a:srgbClr val="C1CFE1"/>
          </a:solidFill>
        </p:spPr>
        <p:txBody>
          <a:bodyPr wrap="squar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2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OrderNumber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FROM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Order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WHERE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2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OrderDate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&lt; </a:t>
            </a:r>
            <a:r>
              <a:rPr lang="en-US" sz="12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GetDate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()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05EDFF6-A3B9-4DEF-AA1E-ED41E761352D}"/>
              </a:ext>
            </a:extLst>
          </p:cNvPr>
          <p:cNvSpPr txBox="1"/>
          <p:nvPr/>
        </p:nvSpPr>
        <p:spPr>
          <a:xfrm>
            <a:off x="4168140" y="2310140"/>
            <a:ext cx="4491210" cy="646331"/>
          </a:xfrm>
          <a:prstGeom prst="rect">
            <a:avLst/>
          </a:prstGeom>
          <a:solidFill>
            <a:srgbClr val="C1CFE1"/>
          </a:solidFill>
        </p:spPr>
        <p:txBody>
          <a:bodyPr wrap="squar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DECLARE 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@d datetime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SET 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@d = </a:t>
            </a:r>
            <a:r>
              <a:rPr lang="en-US" sz="12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GetDate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()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2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OrderNumber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FROM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Order </a:t>
            </a: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WHERE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2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OrderDate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&lt; @d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F219DBF-6FD4-421C-B2AC-1B6463DE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131108"/>
            <a:ext cx="3200400" cy="93535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B3017AB-4A3A-4A69-9815-26EC1BCB7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12" y="3252006"/>
            <a:ext cx="34575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1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  <p:bldP spid="10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 CHẾ TOÁN TỬ ĐẶC BIỆT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965064"/>
            <a:ext cx="7717500" cy="3678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Toán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tử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phủ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định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: 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Index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không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thể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thực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hiện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với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toán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tử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phủ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định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(IS NULL, !=, !&gt;, !&lt;, NOT, NOT EXISTS, NOT IN, NOT LIKE, …) 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Hạn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chế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sử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dụng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câu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truy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vấn</a:t>
            </a:r>
            <a:endParaRPr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Toán tử so sánh 2 lần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>
              <a:buNone/>
            </a:pPr>
            <a:endParaRPr lang="en" sz="1500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>
              <a:buNone/>
            </a:pPr>
            <a:r>
              <a:rPr lang="en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Câu lệnh khiến SQL so sánh 2 lần: </a:t>
            </a:r>
            <a:r>
              <a:rPr lang="en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ItemPrice &lt; 969 </a:t>
            </a:r>
            <a:r>
              <a:rPr lang="en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OR </a:t>
            </a:r>
            <a:r>
              <a:rPr lang="en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ItemPrice = 969 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Làm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chậm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truy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vấn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.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thể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thay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thế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như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sau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10BCDE9-0FA7-481D-A683-C976882510A5}"/>
              </a:ext>
            </a:extLst>
          </p:cNvPr>
          <p:cNvSpPr txBox="1"/>
          <p:nvPr/>
        </p:nvSpPr>
        <p:spPr>
          <a:xfrm>
            <a:off x="2286000" y="1816305"/>
            <a:ext cx="4572000" cy="276999"/>
          </a:xfrm>
          <a:prstGeom prst="rect">
            <a:avLst/>
          </a:prstGeom>
          <a:solidFill>
            <a:srgbClr val="C1CFE1"/>
          </a:solidFill>
        </p:spPr>
        <p:txBody>
          <a:bodyPr wrap="squar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 * FROM </a:t>
            </a:r>
            <a:r>
              <a:rPr lang="en-US" sz="1200" b="1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Advertised_Item</a:t>
            </a: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WHERE </a:t>
            </a:r>
            <a:r>
              <a:rPr lang="en-US" sz="1200" b="1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ItemPrice</a:t>
            </a: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&lt;= 969</a:t>
            </a:r>
            <a:endParaRPr lang="en-US" sz="12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E32F3C2-D8A4-4463-B239-5B24EE1FD031}"/>
              </a:ext>
            </a:extLst>
          </p:cNvPr>
          <p:cNvSpPr txBox="1"/>
          <p:nvPr/>
        </p:nvSpPr>
        <p:spPr>
          <a:xfrm>
            <a:off x="2286000" y="3438140"/>
            <a:ext cx="4572000" cy="276999"/>
          </a:xfrm>
          <a:prstGeom prst="rect">
            <a:avLst/>
          </a:prstGeom>
          <a:solidFill>
            <a:srgbClr val="C1CFE1"/>
          </a:solidFill>
        </p:spPr>
        <p:txBody>
          <a:bodyPr wrap="squar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 * FROM </a:t>
            </a:r>
            <a:r>
              <a:rPr lang="en-US" sz="1200" b="1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Advertised_Item</a:t>
            </a: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WHERE </a:t>
            </a:r>
            <a:r>
              <a:rPr lang="en-US" sz="1200" b="1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ItemPrice</a:t>
            </a:r>
            <a:r>
              <a:rPr lang="en-US" sz="12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&lt; 970</a:t>
            </a:r>
            <a:endParaRPr lang="en-US" sz="12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8AAE8EA-4162-4AA2-95EF-FB020439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2133600"/>
            <a:ext cx="3257550" cy="71188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8A9728F-A4DA-4972-9FFF-2BB19BDA7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307" y="3739644"/>
            <a:ext cx="3800475" cy="7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7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  <p:bldP spid="10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STORE PROCEDURE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317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350" b="1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Store Procedure (SP)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thực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hiện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một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tập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các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lệnh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nhất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định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được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định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sẵn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,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giống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như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một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hàm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do user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đề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ra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để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nhận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tham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số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tính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toán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và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thực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hiện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lệnh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.</a:t>
            </a:r>
          </a:p>
          <a:p>
            <a:pPr marL="0" lvl="0" indent="2317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Giúp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dễ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dàng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xử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lý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các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thao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tác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được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thực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hiện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thường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xuyên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và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phức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tạp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.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Mang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lại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nhiều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lợi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ích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cải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thiện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performance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của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việc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truy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vấn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từ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phía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client: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R="50800" indent="-317500">
              <a:spcBef>
                <a:spcPts val="500"/>
              </a:spcBef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Giảm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lượng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dữ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liệu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truyền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đến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server do SP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được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lưu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sẵn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ở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phía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server,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không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cần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gửi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cả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câu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lệnh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SQL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dài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mà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chỉ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cần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gửi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tham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số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.</a:t>
            </a:r>
          </a:p>
          <a:p>
            <a:pPr marR="50800" indent="-317500">
              <a:spcBef>
                <a:spcPts val="500"/>
              </a:spcBef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Thuận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tiện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cho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người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lập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trình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khi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chỉ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cần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gọi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SP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cần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sử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dụng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.</a:t>
            </a:r>
          </a:p>
          <a:p>
            <a:pPr marR="50800" indent="-317500">
              <a:spcBef>
                <a:spcPts val="500"/>
              </a:spcBef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SP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được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biên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dịch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ngay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ở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lần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đầu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chạy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,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sau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đó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sẽ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sử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dụng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lại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file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đã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biên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dịch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trước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đó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</a:p>
          <a:p>
            <a:pPr marR="50800" indent="0">
              <a:spcBef>
                <a:spcPts val="500"/>
              </a:spcBef>
              <a:buClr>
                <a:schemeClr val="dk1"/>
              </a:buClr>
              <a:buSzPts val="1400"/>
              <a:buNone/>
            </a:pP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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những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lần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chạy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sau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sẽ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có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tốc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độ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nhanh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Wingdings" panose="05000000000000000000" pitchFamily="2" charset="2"/>
              </a:rPr>
              <a:t>hơn</a:t>
            </a:r>
            <a:endParaRPr lang="en-US" sz="1350" dirty="0">
              <a:solidFill>
                <a:schemeClr val="dk1"/>
              </a:solidFill>
              <a:uFill>
                <a:noFill/>
              </a:uFill>
              <a:latin typeface="+mn-lt"/>
              <a:sym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33574170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 GIẢN HÓA CÂU LỆNH JOIN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Giảm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số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lượng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các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dòng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dữ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liệu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trước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khi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join 2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bảng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lại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với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nhau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Ví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dụ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: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Truy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vấn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thông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tin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khách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hàng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và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số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lượng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đơn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hàng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mà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khách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hàng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đã</a:t>
            </a:r>
            <a:r>
              <a:rPr lang="en-US" sz="15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đặt</a:t>
            </a:r>
            <a:endParaRPr lang="en-US"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lang="en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0B71BBF-96C9-49FF-A3FB-3E873F9FB543}"/>
              </a:ext>
            </a:extLst>
          </p:cNvPr>
          <p:cNvSpPr txBox="1"/>
          <p:nvPr/>
        </p:nvSpPr>
        <p:spPr>
          <a:xfrm>
            <a:off x="1029202" y="1669585"/>
            <a:ext cx="7085594" cy="738664"/>
          </a:xfrm>
          <a:prstGeom prst="rect">
            <a:avLst/>
          </a:prstGeom>
          <a:solidFill>
            <a:srgbClr val="C1CFE1"/>
          </a:solidFill>
        </p:spPr>
        <p:txBody>
          <a:bodyPr wrap="non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Customer.*, </a:t>
            </a:r>
            <a:r>
              <a:rPr lang="en-US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count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(*) </a:t>
            </a: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AS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AmountOfOrder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FROM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Order </a:t>
            </a: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JOIN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Customer </a:t>
            </a: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ON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Order.CustomerIdentifier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=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Customer.CustomerIdentifier</a:t>
            </a:r>
            <a:endParaRPr lang="en-US" sz="14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GROUP BY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Customer.CustomerIdentifier</a:t>
            </a:r>
            <a:endParaRPr lang="en-US" sz="14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</p:txBody>
      </p:sp>
      <p:pic>
        <p:nvPicPr>
          <p:cNvPr id="8194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5BE38B5-FBFA-4A15-859D-7A37E5B9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0" y="2408249"/>
            <a:ext cx="66588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41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 GIẢN HÓA CÂU LỆNH JOIN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Giả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sử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bảng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Order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có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30000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dòng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dữ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liệu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cần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đánh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giá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để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phù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hợp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với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các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bảng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khác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Nhưng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nếu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số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lượng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đơn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hàng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của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khách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đã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tổng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hợp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từ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trước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thì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có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thể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giảm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số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lượng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dòng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cần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đánh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giá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khi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thực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hiện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phép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kết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i="1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join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.</a:t>
            </a:r>
            <a:endParaRPr lang="en-US" sz="15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lang="en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0B71BBF-96C9-49FF-A3FB-3E873F9FB543}"/>
              </a:ext>
            </a:extLst>
          </p:cNvPr>
          <p:cNvSpPr txBox="1"/>
          <p:nvPr/>
        </p:nvSpPr>
        <p:spPr>
          <a:xfrm>
            <a:off x="1948526" y="1955097"/>
            <a:ext cx="5246949" cy="738664"/>
          </a:xfrm>
          <a:prstGeom prst="rect">
            <a:avLst/>
          </a:prstGeom>
          <a:solidFill>
            <a:srgbClr val="C1CFE1"/>
          </a:solidFill>
        </p:spPr>
        <p:txBody>
          <a:bodyPr wrap="non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Order.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Identifier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count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(*) </a:t>
            </a: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AS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AmountOfOrder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FROM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Order 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GROUP BY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Order.CustomerIdentifier</a:t>
            </a:r>
            <a:endParaRPr lang="en-US" sz="14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</p:txBody>
      </p:sp>
      <p:pic>
        <p:nvPicPr>
          <p:cNvPr id="9218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0F5F1C-88FA-4DF6-8B4F-0EC1B98D2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34" y="2806186"/>
            <a:ext cx="63817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 GIẢN HÓA CÂU LỆNH JOIN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Kết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hợp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truy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vấn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con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và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truy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vấn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bên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ngoài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sẽ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làm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giảm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đáng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kể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chi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phí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của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phép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kết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b="1" i="1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join</a:t>
            </a:r>
            <a:r>
              <a:rPr lang="en-US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.</a:t>
            </a:r>
            <a:endParaRPr lang="en" sz="1800" b="1" i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lang="en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0B71BBF-96C9-49FF-A3FB-3E873F9FB543}"/>
              </a:ext>
            </a:extLst>
          </p:cNvPr>
          <p:cNvSpPr txBox="1"/>
          <p:nvPr/>
        </p:nvSpPr>
        <p:spPr>
          <a:xfrm>
            <a:off x="1473235" y="1492639"/>
            <a:ext cx="6197530" cy="1169551"/>
          </a:xfrm>
          <a:prstGeom prst="rect">
            <a:avLst/>
          </a:prstGeom>
          <a:solidFill>
            <a:srgbClr val="C1CFE1"/>
          </a:solidFill>
        </p:spPr>
        <p:txBody>
          <a:bodyPr wrap="non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Customer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.*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T.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AmountOfOrder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FROM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(</a:t>
            </a: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Order.CustomerIdentifier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COUNT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(*) </a:t>
            </a: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AS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AmountOfOrder</a:t>
            </a:r>
            <a:endParaRPr lang="en-US" sz="14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798513" marR="50800">
              <a:buClr>
                <a:schemeClr val="dk1"/>
              </a:buClr>
              <a:buSzPts val="1400"/>
              <a:buNone/>
            </a:pPr>
            <a:r>
              <a:rPr lang="en-US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FROM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Order</a:t>
            </a:r>
            <a:endParaRPr lang="en-US" sz="14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798513" marR="5080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GROUP BY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Order.CustomerIdentifier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)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AS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T </a:t>
            </a:r>
            <a:r>
              <a:rPr lang="en-US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JOIN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Customer </a:t>
            </a:r>
            <a:r>
              <a:rPr lang="en-US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ON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T.CustomerIdentifier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=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Customer.CustomerIdentitfier</a:t>
            </a:r>
            <a:endParaRPr lang="en-US" sz="14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5202E7B-DA64-4A05-829C-E48F467A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83" y="2684982"/>
            <a:ext cx="668343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62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03"/>
          <p:cNvSpPr txBox="1">
            <a:spLocks noGrp="1"/>
          </p:cNvSpPr>
          <p:nvPr>
            <p:ph type="title" idx="4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OUR TEAM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0FC1AB1-475B-493D-B08D-FB2A70537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62" y="1587244"/>
            <a:ext cx="1353312" cy="1854833"/>
          </a:xfrm>
          <a:prstGeom prst="rect">
            <a:avLst/>
          </a:prstGeom>
        </p:spPr>
      </p:pic>
      <p:sp>
        <p:nvSpPr>
          <p:cNvPr id="1417" name="Google Shape;1417;p103"/>
          <p:cNvSpPr txBox="1">
            <a:spLocks noGrp="1"/>
          </p:cNvSpPr>
          <p:nvPr>
            <p:ph type="title"/>
          </p:nvPr>
        </p:nvSpPr>
        <p:spPr>
          <a:xfrm>
            <a:off x="-40732" y="3705311"/>
            <a:ext cx="2438100" cy="528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Trần Ngọc Lam</a:t>
            </a:r>
            <a:br>
              <a:rPr lang="en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</a:br>
            <a:r>
              <a:rPr lang="en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19127040</a:t>
            </a:r>
            <a:endParaRPr sz="1500" b="1" dirty="0">
              <a:solidFill>
                <a:schemeClr val="accent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25FD9C5-A4F2-4524-AF92-0AA11096B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92" y="1471973"/>
            <a:ext cx="1353312" cy="1973090"/>
          </a:xfrm>
          <a:prstGeom prst="rect">
            <a:avLst/>
          </a:prstGeom>
        </p:spPr>
      </p:pic>
      <p:pic>
        <p:nvPicPr>
          <p:cNvPr id="1344" name="Hình ảnh 1343">
            <a:extLst>
              <a:ext uri="{FF2B5EF4-FFF2-40B4-BE49-F238E27FC236}">
                <a16:creationId xmlns:a16="http://schemas.microsoft.com/office/drawing/2014/main" id="{9F957B39-FF87-42CB-A002-1FE932CBF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247" y="1613277"/>
            <a:ext cx="1356851" cy="1828800"/>
          </a:xfrm>
          <a:prstGeom prst="rect">
            <a:avLst/>
          </a:prstGeom>
        </p:spPr>
      </p:pic>
      <p:sp>
        <p:nvSpPr>
          <p:cNvPr id="241" name="Google Shape;1417;p103">
            <a:extLst>
              <a:ext uri="{FF2B5EF4-FFF2-40B4-BE49-F238E27FC236}">
                <a16:creationId xmlns:a16="http://schemas.microsoft.com/office/drawing/2014/main" id="{CDFB2F44-A5E4-4D6C-8973-92683A493F8F}"/>
              </a:ext>
            </a:extLst>
          </p:cNvPr>
          <p:cNvSpPr txBox="1">
            <a:spLocks/>
          </p:cNvSpPr>
          <p:nvPr/>
        </p:nvSpPr>
        <p:spPr>
          <a:xfrm>
            <a:off x="6705900" y="3705311"/>
            <a:ext cx="2438100" cy="52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Trần Khải Trúc</a:t>
            </a:r>
            <a:b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</a:br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19127304</a:t>
            </a:r>
          </a:p>
        </p:txBody>
      </p:sp>
      <p:sp>
        <p:nvSpPr>
          <p:cNvPr id="248" name="Google Shape;1417;p103">
            <a:extLst>
              <a:ext uri="{FF2B5EF4-FFF2-40B4-BE49-F238E27FC236}">
                <a16:creationId xmlns:a16="http://schemas.microsoft.com/office/drawing/2014/main" id="{5F7799D5-D92B-496F-A58D-677918BB0280}"/>
              </a:ext>
            </a:extLst>
          </p:cNvPr>
          <p:cNvSpPr txBox="1">
            <a:spLocks/>
          </p:cNvSpPr>
          <p:nvPr/>
        </p:nvSpPr>
        <p:spPr>
          <a:xfrm>
            <a:off x="2225623" y="3710152"/>
            <a:ext cx="2438100" cy="52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z="15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Nguyễn</a:t>
            </a:r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Phương</a:t>
            </a:r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Vy</a:t>
            </a:r>
            <a:b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</a:br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19127088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04BBFBB-F01F-4603-B451-06172B34B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226" y="1613277"/>
            <a:ext cx="1390202" cy="1828800"/>
          </a:xfrm>
          <a:prstGeom prst="rect">
            <a:avLst/>
          </a:prstGeom>
        </p:spPr>
      </p:pic>
      <p:sp>
        <p:nvSpPr>
          <p:cNvPr id="255" name="Google Shape;1417;p103">
            <a:extLst>
              <a:ext uri="{FF2B5EF4-FFF2-40B4-BE49-F238E27FC236}">
                <a16:creationId xmlns:a16="http://schemas.microsoft.com/office/drawing/2014/main" id="{2580D008-0C0E-4553-BAB1-8B01C1F46B18}"/>
              </a:ext>
            </a:extLst>
          </p:cNvPr>
          <p:cNvSpPr txBox="1">
            <a:spLocks/>
          </p:cNvSpPr>
          <p:nvPr/>
        </p:nvSpPr>
        <p:spPr>
          <a:xfrm>
            <a:off x="4480277" y="3705311"/>
            <a:ext cx="2438100" cy="52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z="15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Nguyễn</a:t>
            </a:r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Kim </a:t>
            </a:r>
            <a:r>
              <a:rPr lang="en-US" sz="15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Thị</a:t>
            </a:r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5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Tố</a:t>
            </a:r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Nga</a:t>
            </a:r>
            <a:b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</a:br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19127219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01;p109">
            <a:extLst>
              <a:ext uri="{FF2B5EF4-FFF2-40B4-BE49-F238E27FC236}">
                <a16:creationId xmlns:a16="http://schemas.microsoft.com/office/drawing/2014/main" id="{30EB0235-A361-4B58-9D43-0F27D5DF42F5}"/>
              </a:ext>
            </a:extLst>
          </p:cNvPr>
          <p:cNvSpPr txBox="1">
            <a:spLocks/>
          </p:cNvSpPr>
          <p:nvPr/>
        </p:nvSpPr>
        <p:spPr>
          <a:xfrm>
            <a:off x="3200400" y="1424874"/>
            <a:ext cx="2743200" cy="159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zha One"/>
              <a:buNone/>
              <a:defRPr sz="4000" b="0" i="0" u="none" strike="noStrike" cap="none">
                <a:solidFill>
                  <a:schemeClr val="hlink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r>
              <a:rPr lang="en-US" sz="3500" dirty="0">
                <a:solidFill>
                  <a:schemeClr val="dk1"/>
                </a:solidFill>
              </a:rPr>
              <a:t>THANK YOU</a:t>
            </a:r>
          </a:p>
          <a:p>
            <a:r>
              <a:rPr lang="en-US" sz="3500" dirty="0">
                <a:solidFill>
                  <a:schemeClr val="dk1"/>
                </a:solidFill>
              </a:rPr>
              <a:t> FOR </a:t>
            </a:r>
          </a:p>
          <a:p>
            <a:r>
              <a:rPr lang="en-US" sz="3500" dirty="0">
                <a:solidFill>
                  <a:schemeClr val="dk1"/>
                </a:solidFill>
              </a:rPr>
              <a:t>WATCHING !</a:t>
            </a:r>
          </a:p>
        </p:txBody>
      </p:sp>
      <p:cxnSp>
        <p:nvCxnSpPr>
          <p:cNvPr id="1430" name="Google Shape;1430;p105"/>
          <p:cNvCxnSpPr>
            <a:cxnSpLocks/>
          </p:cNvCxnSpPr>
          <p:nvPr/>
        </p:nvCxnSpPr>
        <p:spPr>
          <a:xfrm>
            <a:off x="2985000" y="3020332"/>
            <a:ext cx="317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105"/>
          <p:cNvCxnSpPr>
            <a:cxnSpLocks/>
          </p:cNvCxnSpPr>
          <p:nvPr/>
        </p:nvCxnSpPr>
        <p:spPr>
          <a:xfrm>
            <a:off x="2985000" y="1424874"/>
            <a:ext cx="317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1"/>
          <p:cNvSpPr txBox="1">
            <a:spLocks noGrp="1"/>
          </p:cNvSpPr>
          <p:nvPr>
            <p:ph type="title" idx="15"/>
          </p:nvPr>
        </p:nvSpPr>
        <p:spPr>
          <a:xfrm>
            <a:off x="1143000" y="683125"/>
            <a:ext cx="6858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GIẢI PHÁP THIẾT KẾ VẬT LÝ</a:t>
            </a:r>
            <a:endParaRPr sz="3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9" name="Google Shape;719;p81"/>
          <p:cNvSpPr txBox="1">
            <a:spLocks noGrp="1"/>
          </p:cNvSpPr>
          <p:nvPr>
            <p:ph type="subTitle" idx="1"/>
          </p:nvPr>
        </p:nvSpPr>
        <p:spPr>
          <a:xfrm>
            <a:off x="3345000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Index, Partition</a:t>
            </a:r>
            <a:endParaRPr dirty="0"/>
          </a:p>
        </p:txBody>
      </p:sp>
      <p:sp>
        <p:nvSpPr>
          <p:cNvPr id="720" name="Google Shape;720;p81"/>
          <p:cNvSpPr txBox="1">
            <a:spLocks noGrp="1"/>
          </p:cNvSpPr>
          <p:nvPr>
            <p:ph type="title" idx="5"/>
          </p:nvPr>
        </p:nvSpPr>
        <p:spPr>
          <a:xfrm>
            <a:off x="2350412" y="2022675"/>
            <a:ext cx="4443176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Khai báo thiết kế tại Server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zha One"/>
            </a:endParaRPr>
          </a:p>
        </p:txBody>
      </p:sp>
      <p:sp>
        <p:nvSpPr>
          <p:cNvPr id="721" name="Google Shape;721;p81"/>
          <p:cNvSpPr txBox="1">
            <a:spLocks noGrp="1"/>
          </p:cNvSpPr>
          <p:nvPr>
            <p:ph type="title"/>
          </p:nvPr>
        </p:nvSpPr>
        <p:spPr>
          <a:xfrm>
            <a:off x="2287210" y="3341975"/>
            <a:ext cx="4569581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zha One"/>
              </a:rPr>
              <a:t>Kỹ thuật truy vấn tại Client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zha One"/>
            </a:endParaRPr>
          </a:p>
        </p:txBody>
      </p:sp>
      <p:sp>
        <p:nvSpPr>
          <p:cNvPr id="722" name="Google Shape;722;p81"/>
          <p:cNvSpPr txBox="1">
            <a:spLocks noGrp="1"/>
          </p:cNvSpPr>
          <p:nvPr>
            <p:ph type="subTitle" idx="13"/>
          </p:nvPr>
        </p:nvSpPr>
        <p:spPr>
          <a:xfrm>
            <a:off x="3200400" y="3688123"/>
            <a:ext cx="27432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dirty="0"/>
          </a:p>
        </p:txBody>
      </p:sp>
      <p:sp>
        <p:nvSpPr>
          <p:cNvPr id="723" name="Google Shape;723;p81"/>
          <p:cNvSpPr txBox="1">
            <a:spLocks noGrp="1"/>
          </p:cNvSpPr>
          <p:nvPr>
            <p:ph type="title" idx="2"/>
          </p:nvPr>
        </p:nvSpPr>
        <p:spPr>
          <a:xfrm>
            <a:off x="4251150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01</a:t>
            </a:r>
            <a:endParaRPr dirty="0"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724" name="Google Shape;724;p81"/>
          <p:cNvSpPr txBox="1">
            <a:spLocks noGrp="1"/>
          </p:cNvSpPr>
          <p:nvPr>
            <p:ph type="title" idx="3"/>
          </p:nvPr>
        </p:nvSpPr>
        <p:spPr>
          <a:xfrm>
            <a:off x="4251150" y="2991451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02</a:t>
            </a:r>
            <a:endParaRPr dirty="0"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143000" y="2746192"/>
            <a:ext cx="68580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KHAI BÁO THIẾT KẾ TẠI SERVER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8" name="Google Shape;748;p83"/>
          <p:cNvSpPr txBox="1">
            <a:spLocks noGrp="1"/>
          </p:cNvSpPr>
          <p:nvPr>
            <p:ph type="title" idx="2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chemeClr val="accent1"/>
                </a:solidFill>
              </a:rPr>
              <a:t>01</a:t>
            </a:r>
            <a:endParaRPr sz="10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LỢI ÍCH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R="50800"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Tăng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tốc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độ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truy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vấn</a:t>
            </a:r>
            <a:endParaRPr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R="50800"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Giảm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chi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phí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lưu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trữ</a:t>
            </a:r>
            <a:endParaRPr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R="50800"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Tăng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hiệu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suất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của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câu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truy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vấn</a:t>
            </a:r>
            <a:endParaRPr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R="50800"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Dữ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liệu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được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lưu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trữ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theo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cột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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Giảm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số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lượng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IO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phải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thực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hiện</a:t>
            </a:r>
            <a:endParaRPr lang="en-US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LƯU Ý KHI SỬ DỤNG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Lợi thế khi dữ liệu có hơn 1 triệu dòng</a:t>
            </a:r>
          </a:p>
          <a:p>
            <a:pPr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Chỉ áp dụng cho tổng hợp dữ liệu (COUNT, AVG, SUM, MIN, MAX, …)</a:t>
            </a:r>
          </a:p>
          <a:p>
            <a:pPr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Không nên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sử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dụng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trên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bảng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hay </a:t>
            </a:r>
            <a:r>
              <a:rPr lang="vi-VN" sz="1350" b="1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update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/ </a:t>
            </a:r>
            <a:r>
              <a:rPr lang="vi-VN" sz="1350" b="1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delete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sẽ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gây ra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tình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trạng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phân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mảnh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endParaRPr lang="en-US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indent="0">
              <a:buClr>
                <a:schemeClr val="dk1"/>
              </a:buClr>
              <a:buSzPts val="1400"/>
              <a:buNone/>
            </a:pP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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Đọc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dữ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liệu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kém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hiệu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quả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và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tốn</a:t>
            </a:r>
            <a:r>
              <a:rPr lang="vi-V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không gian lưu </a:t>
            </a:r>
            <a:r>
              <a:rPr lang="vi-VN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trữ</a:t>
            </a:r>
            <a:endParaRPr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HIỂN THỊ CPU TIME VÀ ELAPSED TIME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set statistics io on;</a:t>
            </a:r>
            <a:endParaRPr lang="en-US" sz="140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set statistics time on;</a:t>
            </a:r>
            <a:endParaRPr lang="en-US" sz="140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25125111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 HÀNH CÀI INDEX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Thực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hiện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truy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vấn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Tổng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số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lượng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bán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của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sản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phẩm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(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giả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sử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bảng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Ordered_Item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có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1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triệu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dòng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)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Cài đặt index: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lang="en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0B71BBF-96C9-49FF-A3FB-3E873F9FB543}"/>
              </a:ext>
            </a:extLst>
          </p:cNvPr>
          <p:cNvSpPr txBox="1"/>
          <p:nvPr/>
        </p:nvSpPr>
        <p:spPr>
          <a:xfrm>
            <a:off x="2612970" y="1833086"/>
            <a:ext cx="3837910" cy="738664"/>
          </a:xfrm>
          <a:prstGeom prst="rect">
            <a:avLst/>
          </a:prstGeom>
          <a:solidFill>
            <a:srgbClr val="C1CFE1"/>
          </a:solidFill>
        </p:spPr>
        <p:txBody>
          <a:bodyPr wrap="non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SELECT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ItemNumber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sum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(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QuantityOrdered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) 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FROM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Ordered_Item</a:t>
            </a:r>
            <a:endParaRPr lang="en-US" sz="14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GROUP BY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ItemNumber</a:t>
            </a:r>
            <a:endParaRPr lang="en-US" sz="1400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6B15C69-EE05-4736-BAE0-8389873244BE}"/>
              </a:ext>
            </a:extLst>
          </p:cNvPr>
          <p:cNvSpPr txBox="1"/>
          <p:nvPr/>
        </p:nvSpPr>
        <p:spPr>
          <a:xfrm>
            <a:off x="968289" y="3184830"/>
            <a:ext cx="7207422" cy="523220"/>
          </a:xfrm>
          <a:prstGeom prst="rect">
            <a:avLst/>
          </a:prstGeom>
          <a:solidFill>
            <a:srgbClr val="C1CFE1"/>
          </a:solidFill>
        </p:spPr>
        <p:txBody>
          <a:bodyPr wrap="none" rtlCol="0">
            <a:spAutoFit/>
          </a:bodyPr>
          <a:lstStyle/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CREATE COLUMNSTORE INDEX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IX_OrderedItem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_ItemNumberQtyOrder_ColumnStore</a:t>
            </a:r>
            <a:endParaRPr lang="en-US" dirty="0">
              <a:solidFill>
                <a:schemeClr val="dk1"/>
              </a:solidFill>
              <a:uFill>
                <a:noFill/>
              </a:u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ON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Ordered_Item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 (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ItemNumber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, </a:t>
            </a:r>
            <a:r>
              <a:rPr lang="en-US" sz="1400" dirty="0" err="1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QuantityOrdered</a:t>
            </a:r>
            <a:r>
              <a:rPr lang="en-US" sz="1400" dirty="0">
                <a:solidFill>
                  <a:schemeClr val="dk1"/>
                </a:solidFill>
                <a:uFill>
                  <a:noFill/>
                </a:u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8412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SÁNH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4"/>
            <a:ext cx="7717500" cy="3678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Không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có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index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Có index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-US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Sự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khác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biệt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về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thời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gian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và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chi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phí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là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rất</a:t>
            </a:r>
            <a:r>
              <a:rPr lang="en-US" b="1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lớn</a:t>
            </a:r>
            <a:endParaRPr lang="en-US" b="1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</p:txBody>
      </p:sp>
      <p:pic>
        <p:nvPicPr>
          <p:cNvPr id="1028" name="Picture 4" descr="A picture containing waterfall chart&#10;&#10;Description automatically generated">
            <a:extLst>
              <a:ext uri="{FF2B5EF4-FFF2-40B4-BE49-F238E27FC236}">
                <a16:creationId xmlns:a16="http://schemas.microsoft.com/office/drawing/2014/main" id="{92F6E29C-24CE-4FD2-999F-32343F1C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381125"/>
            <a:ext cx="49911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5BCAFC-9D95-47BE-8A84-8FFCF3072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2295525"/>
            <a:ext cx="30956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5D4BEDF-9BEB-4F2E-B265-BFA3BB63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949325"/>
            <a:ext cx="46482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3EF77BB-C254-4A09-B47B-3A5183C1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3882775"/>
            <a:ext cx="29908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3089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317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Nhằm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quản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lý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hiệu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quả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cơ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sở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dữ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liệu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với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dung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lượng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lớn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,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cung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cấp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1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phương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pháp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khác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để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chia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dữ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liệu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những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bảng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lớn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và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trỏ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tới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những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vùng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nhỏ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hơn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.</a:t>
            </a:r>
          </a:p>
          <a:p>
            <a:pPr marL="0" lvl="0" indent="2317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Bảng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được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phân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đoạn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dựa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vào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giá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trị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một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trường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,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gọi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là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b="1" i="1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partition key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.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Làm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tăng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khả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năng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mở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rộng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của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SQL Server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lên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rất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nhiều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việc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quản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trị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các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cơ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sở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dữ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liệu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lớn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dễ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dàng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hơn</a:t>
            </a:r>
            <a:r>
              <a:rPr lang="en-US" sz="1350" dirty="0">
                <a:solidFill>
                  <a:schemeClr val="dk1"/>
                </a:solidFill>
                <a:latin typeface="+mn-lt"/>
                <a:ea typeface="Rozha One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1350" dirty="0">
              <a:solidFill>
                <a:schemeClr val="dk1"/>
              </a:solidFill>
              <a:latin typeface="+mn-lt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Tiện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lợi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về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quản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trị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R="50800"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Backup/Restore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một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đoạn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mà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không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ảnh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hưởng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đến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các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đoạn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còn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lại</a:t>
            </a:r>
            <a:endParaRPr sz="135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R="50800"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Rebuilld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lại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index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trên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từng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phân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đoạn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thay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vì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trên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toàn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bộ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bảng</a:t>
            </a:r>
            <a:endParaRPr lang="en-US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  <a:p>
            <a:pPr marR="50800"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Nhanh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chóng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loại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bỏ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dữ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liệu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ra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khỏi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bảng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(SWITCH-OUT)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cũng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như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cho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phép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nạp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dữ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liệu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từ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một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bảng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khác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vào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sym typeface="Manjari"/>
              </a:rPr>
              <a:t> (SWITCH-IN)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Cải tiến về hiệu năng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Chỉ cần truy nhập vào đoạn cần lấy dữ liệu</a:t>
            </a:r>
          </a:p>
          <a:p>
            <a:pPr indent="-317500">
              <a:buClr>
                <a:schemeClr val="dk1"/>
              </a:buClr>
              <a:buSzPts val="1400"/>
              <a:buFont typeface="Manjari"/>
              <a:buChar char="●"/>
            </a:pPr>
            <a:r>
              <a:rPr lang="e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Dữ liệu được lưu trữ ở các vùng vật lý khác nhau</a:t>
            </a:r>
          </a:p>
          <a:p>
            <a:pPr indent="0">
              <a:buClr>
                <a:schemeClr val="dk1"/>
              </a:buClr>
              <a:buSzPts val="1400"/>
              <a:buNone/>
            </a:pPr>
            <a:r>
              <a:rPr lang="en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Wingdings" panose="05000000000000000000" pitchFamily="2" charset="2"/>
              </a:rPr>
              <a:t> Giảm tranh chấp IO giữa các câu lệnh</a:t>
            </a:r>
            <a:endParaRPr lang="en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2979947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 FUNCTION</a:t>
            </a:r>
            <a:endParaRPr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0" name="Google Shape;1660;p111"/>
          <p:cNvSpPr txBox="1">
            <a:spLocks noGrp="1"/>
          </p:cNvSpPr>
          <p:nvPr>
            <p:ph type="body" idx="1"/>
          </p:nvPr>
        </p:nvSpPr>
        <p:spPr>
          <a:xfrm>
            <a:off x="713250" y="1064125"/>
            <a:ext cx="7717500" cy="34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marR="50800" indent="-285750">
              <a:buClr>
                <a:schemeClr val="dk1"/>
              </a:buClr>
              <a:buSzPts val="1400"/>
              <a:buFontTx/>
              <a:buChar char="-"/>
            </a:pPr>
            <a:r>
              <a:rPr lang="en-US" sz="1350" b="1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Partition Function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định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nghĩa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giá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trị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biên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của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các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phân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đoạn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.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Định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nghĩa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logic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mỗi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phân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đoạn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chứa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dải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giá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trị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từ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đâu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đến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đâu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,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chứ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không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quy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định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các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đoạn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được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lưu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trữ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như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thế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nào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,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cũng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như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tên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trường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dùng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để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phân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đoạn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là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 </a:t>
            </a:r>
            <a:r>
              <a:rPr lang="en-US" sz="1350" dirty="0" err="1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gì</a:t>
            </a:r>
            <a:r>
              <a:rPr lang="en-US" sz="1350" dirty="0">
                <a:solidFill>
                  <a:schemeClr val="dk1"/>
                </a:solidFill>
                <a:uFill>
                  <a:noFill/>
                </a:uFill>
                <a:latin typeface="+mn-lt"/>
                <a:ea typeface="Manjari"/>
                <a:cs typeface="Manjari"/>
                <a:sym typeface="Manjari"/>
              </a:rPr>
              <a:t>.</a:t>
            </a:r>
          </a:p>
          <a:p>
            <a:pPr marL="139700" marR="50800" indent="0">
              <a:buClr>
                <a:schemeClr val="dk1"/>
              </a:buClr>
              <a:buSzPts val="1400"/>
              <a:buNone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Ví dụ: Phân đoạn dựa theo ngày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lang="en" sz="1350" dirty="0">
              <a:solidFill>
                <a:schemeClr val="dk1"/>
              </a:solidFill>
              <a:uFill>
                <a:noFill/>
              </a:uFill>
              <a:latin typeface="+mn-lt"/>
              <a:ea typeface="Manjari"/>
              <a:cs typeface="Manjari"/>
              <a:sym typeface="Manja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C1F5B4-79B3-4895-B1F6-2B9EF5B31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6" y="2436310"/>
            <a:ext cx="54959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22BE30C6-EC8A-418A-BA59-6EAC42440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115467"/>
              </p:ext>
            </p:extLst>
          </p:nvPr>
        </p:nvGraphicFramePr>
        <p:xfrm>
          <a:off x="640079" y="3237364"/>
          <a:ext cx="7863840" cy="731520"/>
        </p:xfrm>
        <a:graphic>
          <a:graphicData uri="http://schemas.openxmlformats.org/drawingml/2006/table">
            <a:tbl>
              <a:tblPr/>
              <a:tblGrid>
                <a:gridCol w="1154730">
                  <a:extLst>
                    <a:ext uri="{9D8B030D-6E8A-4147-A177-3AD203B41FA5}">
                      <a16:colId xmlns:a16="http://schemas.microsoft.com/office/drawing/2014/main" val="2178324919"/>
                    </a:ext>
                  </a:extLst>
                </a:gridCol>
                <a:gridCol w="1881784">
                  <a:extLst>
                    <a:ext uri="{9D8B030D-6E8A-4147-A177-3AD203B41FA5}">
                      <a16:colId xmlns:a16="http://schemas.microsoft.com/office/drawing/2014/main" val="2360822492"/>
                    </a:ext>
                  </a:extLst>
                </a:gridCol>
                <a:gridCol w="2864637">
                  <a:extLst>
                    <a:ext uri="{9D8B030D-6E8A-4147-A177-3AD203B41FA5}">
                      <a16:colId xmlns:a16="http://schemas.microsoft.com/office/drawing/2014/main" val="142602019"/>
                    </a:ext>
                  </a:extLst>
                </a:gridCol>
                <a:gridCol w="1962689">
                  <a:extLst>
                    <a:ext uri="{9D8B030D-6E8A-4147-A177-3AD203B41FA5}">
                      <a16:colId xmlns:a16="http://schemas.microsoft.com/office/drawing/2014/main" val="8365007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1" i="0" dirty="0" err="1">
                          <a:effectLst/>
                          <a:latin typeface="+mn-lt"/>
                        </a:rPr>
                        <a:t>Partition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1" i="0" dirty="0" err="1">
                          <a:effectLst/>
                          <a:latin typeface="+mn-lt"/>
                        </a:rPr>
                        <a:t>Partition</a:t>
                      </a:r>
                      <a:r>
                        <a:rPr lang="vi-VN" sz="1350" b="1" i="0" dirty="0">
                          <a:effectLst/>
                          <a:latin typeface="+mn-lt"/>
                        </a:rPr>
                        <a:t> 1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1" i="0" dirty="0" err="1">
                          <a:effectLst/>
                          <a:latin typeface="+mn-lt"/>
                        </a:rPr>
                        <a:t>Partition</a:t>
                      </a:r>
                      <a:r>
                        <a:rPr lang="vi-VN" sz="1350" b="1" i="0" dirty="0">
                          <a:effectLst/>
                          <a:latin typeface="+mn-lt"/>
                        </a:rPr>
                        <a:t> 2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1" i="0" dirty="0" err="1">
                          <a:effectLst/>
                          <a:latin typeface="+mn-lt"/>
                        </a:rPr>
                        <a:t>Partition</a:t>
                      </a:r>
                      <a:r>
                        <a:rPr lang="vi-VN" sz="1350" b="1" i="0" dirty="0">
                          <a:effectLst/>
                          <a:latin typeface="+mn-lt"/>
                        </a:rPr>
                        <a:t> 3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5479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0" i="0">
                          <a:effectLst/>
                          <a:latin typeface="+mn-lt"/>
                        </a:rPr>
                        <a:t>Dải giá trị 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0" i="0" dirty="0" err="1">
                          <a:effectLst/>
                          <a:latin typeface="+mn-lt"/>
                        </a:rPr>
                        <a:t>giá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trị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&lt; 01/01/2020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0" i="0" dirty="0">
                          <a:effectLst/>
                          <a:latin typeface="+mn-lt"/>
                        </a:rPr>
                        <a:t>01/01/2020 &lt;=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giá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trị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&lt; 01/01/2021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vi-VN" sz="1350" b="0" i="0" dirty="0">
                          <a:effectLst/>
                          <a:latin typeface="+mn-lt"/>
                        </a:rPr>
                        <a:t>01/01/2021 &lt;=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giá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 </a:t>
                      </a:r>
                      <a:r>
                        <a:rPr lang="vi-VN" sz="1350" b="0" i="0" dirty="0" err="1">
                          <a:effectLst/>
                          <a:latin typeface="+mn-lt"/>
                        </a:rPr>
                        <a:t>trị</a:t>
                      </a:r>
                      <a:r>
                        <a:rPr lang="vi-VN" sz="1350" b="0" i="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41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0664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" grpId="0"/>
    </p:bldLst>
  </p:timing>
</p:sld>
</file>

<file path=ppt/theme/theme1.xml><?xml version="1.0" encoding="utf-8"?>
<a:theme xmlns:a="http://schemas.openxmlformats.org/drawingml/2006/main" name="2021 Marketing Plan by Slidesgo">
  <a:themeElements>
    <a:clrScheme name="Simple Light">
      <a:dk1>
        <a:srgbClr val="1D262D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1350</Words>
  <Application>Microsoft Office PowerPoint</Application>
  <PresentationFormat>On-screen Show (16:9)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Times New Roman</vt:lpstr>
      <vt:lpstr>Arial</vt:lpstr>
      <vt:lpstr>Rozha One</vt:lpstr>
      <vt:lpstr>Barlow Condensed Light</vt:lpstr>
      <vt:lpstr>Manjari</vt:lpstr>
      <vt:lpstr>Barlow Condensed</vt:lpstr>
      <vt:lpstr>Poppins</vt:lpstr>
      <vt:lpstr>Barlow</vt:lpstr>
      <vt:lpstr>2021 Marketing Plan by Slidesgo</vt:lpstr>
      <vt:lpstr>2021 Marketing Plan by Slidesgo</vt:lpstr>
      <vt:lpstr>CƠ SỞ DỮ LIỆU NÂNG CAO</vt:lpstr>
      <vt:lpstr>OUR TEAM</vt:lpstr>
      <vt:lpstr>CÁC GIẢI PHÁP THIẾT KẾ VẬT LÝ</vt:lpstr>
      <vt:lpstr>KHAI BÁO THIẾT KẾ TẠI SERVER</vt:lpstr>
      <vt:lpstr>INDEX</vt:lpstr>
      <vt:lpstr>TIẾN HÀNH CÀI INDEX</vt:lpstr>
      <vt:lpstr>SO SÁNH</vt:lpstr>
      <vt:lpstr>PARTITION</vt:lpstr>
      <vt:lpstr>PARTITION FUNCTION</vt:lpstr>
      <vt:lpstr>PARTITION SCHEME</vt:lpstr>
      <vt:lpstr>PHÂN ĐOẠN BẢNG</vt:lpstr>
      <vt:lpstr>KĨ THUẬT TRUY VẤN TẠI CLIENT</vt:lpstr>
      <vt:lpstr>KHÔNG DÙNG SELECT *</vt:lpstr>
      <vt:lpstr>HẠN CHẾ FUNCTION TRONG MỆNH ĐỀ WHERE</vt:lpstr>
      <vt:lpstr>HẠN CHẾ TOÁN TỬ ĐẶC BIỆT</vt:lpstr>
      <vt:lpstr>SỬ DỤNG STORE PROCEDURE</vt:lpstr>
      <vt:lpstr>ĐƠN GIẢN HÓA CÂU LỆNH JOIN</vt:lpstr>
      <vt:lpstr>ĐƠN GIẢN HÓA CÂU LỆNH JOIN</vt:lpstr>
      <vt:lpstr>ĐƠN GIẢN HÓA CÂU LỆNH JOIN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CƠ SỞ DỮ LIỆU NÂNG CAO</dc:title>
  <dc:creator>Khải Trúc Trần</dc:creator>
  <cp:lastModifiedBy>Nguyễn Phương Vy</cp:lastModifiedBy>
  <cp:revision>7</cp:revision>
  <dcterms:modified xsi:type="dcterms:W3CDTF">2021-12-13T01:01:46Z</dcterms:modified>
</cp:coreProperties>
</file>